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4" r:id="rId1"/>
    <p:sldMasterId id="2147483679" r:id="rId2"/>
  </p:sldMasterIdLst>
  <p:notesMasterIdLst>
    <p:notesMasterId r:id="rId81"/>
  </p:notesMasterIdLst>
  <p:handoutMasterIdLst>
    <p:handoutMasterId r:id="rId82"/>
  </p:handoutMasterIdLst>
  <p:sldIdLst>
    <p:sldId id="3426" r:id="rId3"/>
    <p:sldId id="3646" r:id="rId4"/>
    <p:sldId id="3746" r:id="rId5"/>
    <p:sldId id="3690" r:id="rId6"/>
    <p:sldId id="3711" r:id="rId7"/>
    <p:sldId id="3755" r:id="rId8"/>
    <p:sldId id="3756" r:id="rId9"/>
    <p:sldId id="3709" r:id="rId10"/>
    <p:sldId id="3689" r:id="rId11"/>
    <p:sldId id="3757" r:id="rId12"/>
    <p:sldId id="3758" r:id="rId13"/>
    <p:sldId id="3691" r:id="rId14"/>
    <p:sldId id="3692" r:id="rId15"/>
    <p:sldId id="3708" r:id="rId16"/>
    <p:sldId id="3750" r:id="rId17"/>
    <p:sldId id="3693" r:id="rId18"/>
    <p:sldId id="3759" r:id="rId19"/>
    <p:sldId id="3748" r:id="rId20"/>
    <p:sldId id="3695" r:id="rId21"/>
    <p:sldId id="3720" r:id="rId22"/>
    <p:sldId id="3765" r:id="rId23"/>
    <p:sldId id="3760" r:id="rId24"/>
    <p:sldId id="3761" r:id="rId25"/>
    <p:sldId id="3762" r:id="rId26"/>
    <p:sldId id="3763" r:id="rId27"/>
    <p:sldId id="3764" r:id="rId28"/>
    <p:sldId id="3766" r:id="rId29"/>
    <p:sldId id="3767" r:id="rId30"/>
    <p:sldId id="3768" r:id="rId31"/>
    <p:sldId id="3769" r:id="rId32"/>
    <p:sldId id="3770" r:id="rId33"/>
    <p:sldId id="3771" r:id="rId34"/>
    <p:sldId id="3772" r:id="rId35"/>
    <p:sldId id="3773" r:id="rId36"/>
    <p:sldId id="3749" r:id="rId37"/>
    <p:sldId id="3739" r:id="rId38"/>
    <p:sldId id="3740" r:id="rId39"/>
    <p:sldId id="3777" r:id="rId40"/>
    <p:sldId id="3778" r:id="rId41"/>
    <p:sldId id="3774" r:id="rId42"/>
    <p:sldId id="3721" r:id="rId43"/>
    <p:sldId id="3742" r:id="rId44"/>
    <p:sldId id="3776" r:id="rId45"/>
    <p:sldId id="3783" r:id="rId46"/>
    <p:sldId id="3743" r:id="rId47"/>
    <p:sldId id="3745" r:id="rId48"/>
    <p:sldId id="3741" r:id="rId49"/>
    <p:sldId id="3781" r:id="rId50"/>
    <p:sldId id="3782" r:id="rId51"/>
    <p:sldId id="3698" r:id="rId52"/>
    <p:sldId id="3699" r:id="rId53"/>
    <p:sldId id="3704" r:id="rId54"/>
    <p:sldId id="3779" r:id="rId55"/>
    <p:sldId id="3780" r:id="rId56"/>
    <p:sldId id="3702" r:id="rId57"/>
    <p:sldId id="3710" r:id="rId58"/>
    <p:sldId id="3724" r:id="rId59"/>
    <p:sldId id="3736" r:id="rId60"/>
    <p:sldId id="3738" r:id="rId61"/>
    <p:sldId id="3723" r:id="rId62"/>
    <p:sldId id="3725" r:id="rId63"/>
    <p:sldId id="3726" r:id="rId64"/>
    <p:sldId id="3727" r:id="rId65"/>
    <p:sldId id="3785" r:id="rId66"/>
    <p:sldId id="3786" r:id="rId67"/>
    <p:sldId id="3787" r:id="rId68"/>
    <p:sldId id="3737" r:id="rId69"/>
    <p:sldId id="3728" r:id="rId70"/>
    <p:sldId id="3730" r:id="rId71"/>
    <p:sldId id="3731" r:id="rId72"/>
    <p:sldId id="3732" r:id="rId73"/>
    <p:sldId id="3784" r:id="rId74"/>
    <p:sldId id="3733" r:id="rId75"/>
    <p:sldId id="3735" r:id="rId76"/>
    <p:sldId id="3734" r:id="rId77"/>
    <p:sldId id="3751" r:id="rId78"/>
    <p:sldId id="3752" r:id="rId79"/>
    <p:sldId id="3775" r:id="rId80"/>
  </p:sldIdLst>
  <p:sldSz cx="10440988" cy="7308850"/>
  <p:notesSz cx="6807200" cy="9939338"/>
  <p:kinsoku lang="ko-KR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5pPr>
    <a:lvl6pPr marL="22860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6pPr>
    <a:lvl7pPr marL="27432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7pPr>
    <a:lvl8pPr marL="32004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8pPr>
    <a:lvl9pPr marL="36576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9724E39-A602-4F68-9D58-B1E30C6B6FDD}">
          <p14:sldIdLst>
            <p14:sldId id="3426"/>
            <p14:sldId id="3646"/>
            <p14:sldId id="3746"/>
            <p14:sldId id="3690"/>
            <p14:sldId id="3711"/>
            <p14:sldId id="3755"/>
            <p14:sldId id="3756"/>
            <p14:sldId id="3709"/>
            <p14:sldId id="3689"/>
            <p14:sldId id="3757"/>
            <p14:sldId id="3758"/>
            <p14:sldId id="3691"/>
            <p14:sldId id="3692"/>
            <p14:sldId id="3708"/>
            <p14:sldId id="3750"/>
            <p14:sldId id="3693"/>
            <p14:sldId id="3759"/>
            <p14:sldId id="3748"/>
            <p14:sldId id="3695"/>
            <p14:sldId id="3720"/>
            <p14:sldId id="3765"/>
            <p14:sldId id="3760"/>
            <p14:sldId id="3761"/>
            <p14:sldId id="3762"/>
            <p14:sldId id="3763"/>
            <p14:sldId id="3764"/>
            <p14:sldId id="3766"/>
            <p14:sldId id="3767"/>
            <p14:sldId id="3768"/>
            <p14:sldId id="3769"/>
            <p14:sldId id="3770"/>
            <p14:sldId id="3771"/>
            <p14:sldId id="3772"/>
            <p14:sldId id="3773"/>
            <p14:sldId id="3749"/>
            <p14:sldId id="3739"/>
            <p14:sldId id="3740"/>
            <p14:sldId id="3777"/>
            <p14:sldId id="3778"/>
            <p14:sldId id="3774"/>
            <p14:sldId id="3721"/>
            <p14:sldId id="3742"/>
            <p14:sldId id="3776"/>
            <p14:sldId id="3783"/>
            <p14:sldId id="3743"/>
            <p14:sldId id="3745"/>
            <p14:sldId id="3741"/>
            <p14:sldId id="3781"/>
            <p14:sldId id="3782"/>
            <p14:sldId id="3698"/>
            <p14:sldId id="3699"/>
            <p14:sldId id="3704"/>
            <p14:sldId id="3779"/>
            <p14:sldId id="3780"/>
            <p14:sldId id="3702"/>
            <p14:sldId id="3710"/>
            <p14:sldId id="3724"/>
            <p14:sldId id="3736"/>
            <p14:sldId id="3738"/>
            <p14:sldId id="3723"/>
            <p14:sldId id="3725"/>
            <p14:sldId id="3726"/>
            <p14:sldId id="3727"/>
            <p14:sldId id="3785"/>
            <p14:sldId id="3786"/>
            <p14:sldId id="3787"/>
            <p14:sldId id="3737"/>
            <p14:sldId id="3728"/>
            <p14:sldId id="3730"/>
            <p14:sldId id="3731"/>
            <p14:sldId id="3732"/>
            <p14:sldId id="3784"/>
            <p14:sldId id="3733"/>
            <p14:sldId id="3735"/>
            <p14:sldId id="3734"/>
            <p14:sldId id="3751"/>
            <p14:sldId id="3752"/>
            <p14:sldId id="37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E9E8F0"/>
    <a:srgbClr val="6666FF"/>
    <a:srgbClr val="6BFA32"/>
    <a:srgbClr val="B03C76"/>
    <a:srgbClr val="FF99CC"/>
    <a:srgbClr val="B7B7FF"/>
    <a:srgbClr val="7D2B54"/>
    <a:srgbClr val="DDDDDD"/>
    <a:srgbClr val="CED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98529" autoAdjust="0"/>
  </p:normalViewPr>
  <p:slideViewPr>
    <p:cSldViewPr showGuides="1">
      <p:cViewPr varScale="1">
        <p:scale>
          <a:sx n="101" d="100"/>
          <a:sy n="101" d="100"/>
        </p:scale>
        <p:origin x="-108" y="-204"/>
      </p:cViewPr>
      <p:guideLst>
        <p:guide orient="horz" pos="4593"/>
        <p:guide pos="6277"/>
        <p:guide pos="300"/>
        <p:guide pos="3288"/>
        <p:guide pos="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32"/>
    </p:cViewPr>
  </p:sorterViewPr>
  <p:notesViewPr>
    <p:cSldViewPr showGuides="1">
      <p:cViewPr varScale="1">
        <p:scale>
          <a:sx n="73" d="100"/>
          <a:sy n="73" d="100"/>
        </p:scale>
        <p:origin x="-1998" y="-96"/>
      </p:cViewPr>
      <p:guideLst>
        <p:guide orient="horz" pos="3132"/>
        <p:guide pos="214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699226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1525" y="639763"/>
            <a:ext cx="5299075" cy="370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sz="quarter" idx="3"/>
          </p:nvPr>
        </p:nvSpPr>
        <p:spPr bwMode="auto">
          <a:xfrm>
            <a:off x="679763" y="4721106"/>
            <a:ext cx="5447675" cy="447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27" tIns="45914" rIns="91827" bIns="45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553059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924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 descr="2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776288" y="657225"/>
            <a:ext cx="1090612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0663" y="2286000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endParaRPr lang="en-US" altLang="ko-KR" smtClean="0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663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b="1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+mn-ea"/>
                <a:ea typeface="+mn-ea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4"/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312150" y="231775"/>
            <a:ext cx="1827213" cy="382588"/>
          </a:xfrm>
          <a:prstGeom prst="rect">
            <a:avLst/>
          </a:prstGeom>
          <a:solidFill>
            <a:srgbClr val="E30F32"/>
          </a:solidFill>
        </p:spPr>
        <p:txBody>
          <a:bodyPr lIns="0" tIns="0" rIns="0" bIns="0"/>
          <a:lstStyle/>
          <a:p>
            <a:pPr>
              <a:defRPr/>
            </a:pPr>
            <a:endParaRPr lang="ko-KR" altLang="en-US" sz="7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528743" y="1008351"/>
            <a:ext cx="9396890" cy="727501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7" descr="2-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1" t="5249" r="2161" b="5249"/>
          <a:stretch>
            <a:fillRect/>
          </a:stretch>
        </p:blipFill>
        <p:spPr bwMode="gray">
          <a:xfrm>
            <a:off x="755650" y="657225"/>
            <a:ext cx="1119188" cy="43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8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9075" y="2284413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r>
              <a:rPr lang="ko-KR" altLang="en-US" smtClean="0"/>
              <a:t> </a:t>
            </a:r>
          </a:p>
        </p:txBody>
      </p:sp>
      <p:sp>
        <p:nvSpPr>
          <p:cNvPr id="389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9075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/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55" descr="1-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 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909638"/>
            <a:ext cx="9356725" cy="575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D779707D-6BB7-4C8F-A0D6-4B750CF8354A}" type="slidenum">
              <a:rPr lang="ko-KR" altLang="en-US" sz="900" b="1"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29" r:id="rId2"/>
    <p:sldLayoutId id="2147484330" r:id="rId3"/>
    <p:sldLayoutId id="2147484331" r:id="rId4"/>
    <p:sldLayoutId id="2147484332" r:id="rId5"/>
    <p:sldLayoutId id="2147484339" r:id="rId6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맑은 고딕" pitchFamily="50" charset="-127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맑은 고딕" pitchFamily="50" charset="-127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tx1"/>
          </a:solidFill>
          <a:latin typeface="맑은 고딕" pitchFamily="50" charset="-127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18" descr="1-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34214" name="Rectangle 6"/>
          <p:cNvSpPr>
            <a:spLocks noChangeArrowheads="1"/>
          </p:cNvSpPr>
          <p:nvPr/>
        </p:nvSpPr>
        <p:spPr bwMode="ltGray">
          <a:xfrm>
            <a:off x="5072063" y="6954838"/>
            <a:ext cx="300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6318" tIns="56318" rIns="56318" bIns="56318" anchor="ctr"/>
          <a:lstStyle/>
          <a:p>
            <a:pPr defTabSz="954088" eaLnBrk="0" latinLnBrk="0" hangingPunct="0">
              <a:defRPr/>
            </a:pPr>
            <a:endParaRPr kumimoji="0" lang="en-GB" altLang="ko-KR" sz="1200" b="1">
              <a:solidFill>
                <a:srgbClr val="3333CC"/>
              </a:solidFill>
              <a:latin typeface="Optima" pitchFamily="2" charset="2"/>
              <a:ea typeface="가는각진제목체" pitchFamily="18" charset="-127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2925" y="917575"/>
            <a:ext cx="9356725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EABB69BB-C40E-433D-BF15-62F6E2354879}" type="slidenum">
              <a:rPr lang="ko-KR" altLang="en-US" sz="9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34" r:id="rId2"/>
    <p:sldLayoutId id="2147484335" r:id="rId3"/>
    <p:sldLayoutId id="2147484336" r:id="rId4"/>
    <p:sldLayoutId id="2147484337" r:id="rId5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bg1"/>
          </a:solidFill>
          <a:latin typeface="+mn-lt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bg1"/>
          </a:solidFill>
          <a:latin typeface="+mn-lt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bg1"/>
          </a:solidFill>
          <a:latin typeface="+mn-lt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bg1"/>
          </a:solidFill>
          <a:latin typeface="+mn-lt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gd@yuldo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rasis/dockerbook/tree/master/Chapter16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10.40.99.138:8000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04070" y="2250269"/>
            <a:ext cx="7812868" cy="2196244"/>
          </a:xfrm>
        </p:spPr>
        <p:txBody>
          <a:bodyPr/>
          <a:lstStyle/>
          <a:p>
            <a:pPr algn="ctr"/>
            <a:r>
              <a:rPr lang="en-US" altLang="ko-KR" sz="6000">
                <a:latin typeface="+mn-ea"/>
                <a:ea typeface="+mn-ea"/>
              </a:rPr>
              <a:t>D</a:t>
            </a:r>
            <a:r>
              <a:rPr lang="en-US" altLang="ko-KR" sz="6000" smtClean="0">
                <a:latin typeface="+mn-ea"/>
                <a:ea typeface="+mn-ea"/>
              </a:rPr>
              <a:t>ocker</a:t>
            </a:r>
            <a:r>
              <a:rPr lang="en-US" altLang="ko-KR" sz="6000" dirty="0" smtClean="0">
                <a:latin typeface="+mn-ea"/>
                <a:ea typeface="+mn-ea"/>
              </a:rPr>
              <a:t> </a:t>
            </a:r>
            <a:r>
              <a:rPr lang="ko-KR" altLang="en-US" sz="6000" dirty="0" smtClean="0">
                <a:latin typeface="+mn-ea"/>
                <a:ea typeface="+mn-ea"/>
              </a:rPr>
              <a:t>실습</a:t>
            </a:r>
            <a:endParaRPr lang="ko-KR" altLang="en-US" sz="6000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168266" y="4914565"/>
            <a:ext cx="3888432" cy="576262"/>
          </a:xfrm>
        </p:spPr>
        <p:txBody>
          <a:bodyPr/>
          <a:lstStyle/>
          <a:p>
            <a:pPr algn="ctr"/>
            <a:r>
              <a:rPr lang="ko-KR" altLang="en-US" sz="2400" dirty="0" smtClean="0">
                <a:latin typeface="+mn-ea"/>
              </a:rPr>
              <a:t>보라매</a:t>
            </a:r>
            <a:r>
              <a:rPr lang="en-US" altLang="ko-KR" sz="2400" dirty="0" smtClean="0">
                <a:latin typeface="+mn-ea"/>
              </a:rPr>
              <a:t>NOC – </a:t>
            </a:r>
            <a:r>
              <a:rPr lang="ko-KR" altLang="en-US" sz="2400" dirty="0" smtClean="0">
                <a:latin typeface="+mn-ea"/>
              </a:rPr>
              <a:t>가상화</a:t>
            </a:r>
            <a:r>
              <a:rPr lang="en-US" altLang="ko-KR" sz="2400" dirty="0" smtClean="0">
                <a:latin typeface="+mn-ea"/>
              </a:rPr>
              <a:t>WG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71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이론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3" y="882117"/>
            <a:ext cx="9289033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Registry</a:t>
            </a:r>
            <a:r>
              <a:rPr lang="ko-KR" altLang="en-US" sz="1800" b="1" dirty="0" smtClean="0">
                <a:latin typeface="+mn-ea"/>
                <a:ea typeface="+mn-ea"/>
              </a:rPr>
              <a:t>와 </a:t>
            </a:r>
            <a:r>
              <a:rPr lang="en-US" altLang="ko-KR" sz="1800" b="1" dirty="0" smtClean="0">
                <a:latin typeface="+mn-ea"/>
                <a:ea typeface="+mn-ea"/>
              </a:rPr>
              <a:t>Repository</a:t>
            </a: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ㅇ도커</a:t>
            </a:r>
            <a:r>
              <a:rPr lang="ko-KR" altLang="en-US" sz="1600" dirty="0" smtClean="0">
                <a:latin typeface="+mn-ea"/>
                <a:ea typeface="+mn-ea"/>
              </a:rPr>
              <a:t> 레지스터</a:t>
            </a:r>
            <a:r>
              <a:rPr lang="ko-KR" altLang="en-US" sz="1600" dirty="0">
                <a:latin typeface="+mn-ea"/>
                <a:ea typeface="+mn-ea"/>
              </a:rPr>
              <a:t>리</a:t>
            </a: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가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en-US" altLang="ko-KR" sz="1600" dirty="0" err="1">
                <a:latin typeface="+mn-ea"/>
                <a:ea typeface="+mn-ea"/>
              </a:rPr>
              <a:t>Docker</a:t>
            </a:r>
            <a:r>
              <a:rPr lang="en-US" altLang="ko-KR" sz="1600" dirty="0">
                <a:latin typeface="+mn-ea"/>
                <a:ea typeface="+mn-ea"/>
              </a:rPr>
              <a:t> Hub </a:t>
            </a:r>
            <a:r>
              <a:rPr lang="ko-KR" altLang="en-US" sz="1600" dirty="0">
                <a:latin typeface="+mn-ea"/>
                <a:ea typeface="+mn-ea"/>
              </a:rPr>
              <a:t>또는 </a:t>
            </a:r>
            <a:r>
              <a:rPr lang="en-US" altLang="ko-KR" sz="1600" dirty="0">
                <a:latin typeface="+mn-ea"/>
                <a:ea typeface="+mn-ea"/>
              </a:rPr>
              <a:t>local </a:t>
            </a:r>
            <a:r>
              <a:rPr lang="en-US" altLang="ko-KR" sz="1600" dirty="0" smtClean="0">
                <a:latin typeface="+mn-ea"/>
                <a:ea typeface="+mn-ea"/>
              </a:rPr>
              <a:t>Registry</a:t>
            </a:r>
            <a:r>
              <a:rPr lang="ko-KR" altLang="en-US" sz="1600" dirty="0" smtClean="0">
                <a:latin typeface="+mn-ea"/>
                <a:ea typeface="+mn-ea"/>
              </a:rPr>
              <a:t>가 있음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나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en-US" altLang="ko-KR" sz="1600" dirty="0" err="1">
                <a:latin typeface="+mn-ea"/>
                <a:ea typeface="+mn-ea"/>
              </a:rPr>
              <a:t>Docker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Hub</a:t>
            </a:r>
            <a:r>
              <a:rPr lang="ko-KR" altLang="en-US" sz="1600" dirty="0" smtClean="0">
                <a:latin typeface="+mn-ea"/>
                <a:ea typeface="+mn-ea"/>
              </a:rPr>
              <a:t>는 공용 </a:t>
            </a:r>
            <a:r>
              <a:rPr lang="en-US" altLang="ko-KR" sz="1600" dirty="0" smtClean="0">
                <a:latin typeface="+mn-ea"/>
                <a:ea typeface="+mn-ea"/>
              </a:rPr>
              <a:t>registry</a:t>
            </a:r>
            <a:r>
              <a:rPr lang="ko-KR" altLang="en-US" sz="1600" dirty="0" smtClean="0">
                <a:latin typeface="+mn-ea"/>
                <a:ea typeface="+mn-ea"/>
              </a:rPr>
              <a:t>로 수 많은 이지미를 포함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다른 </a:t>
            </a:r>
            <a:r>
              <a:rPr lang="en-US" altLang="ko-KR" sz="1600" dirty="0" smtClean="0">
                <a:latin typeface="+mn-ea"/>
                <a:ea typeface="+mn-ea"/>
              </a:rPr>
              <a:t>registry</a:t>
            </a:r>
            <a:r>
              <a:rPr lang="ko-KR" altLang="en-US" sz="1600" dirty="0" smtClean="0">
                <a:latin typeface="+mn-ea"/>
                <a:ea typeface="+mn-ea"/>
              </a:rPr>
              <a:t>가 등록되어 있지 않으면 </a:t>
            </a:r>
            <a:r>
              <a:rPr lang="en-US" altLang="ko-KR" sz="1600" dirty="0" err="1" smtClean="0">
                <a:latin typeface="+mn-ea"/>
                <a:ea typeface="+mn-ea"/>
              </a:rPr>
              <a:t>Docker</a:t>
            </a:r>
            <a:r>
              <a:rPr lang="en-US" altLang="ko-KR" sz="1600" dirty="0" smtClean="0">
                <a:latin typeface="+mn-ea"/>
                <a:ea typeface="+mn-ea"/>
              </a:rPr>
              <a:t> Hub</a:t>
            </a:r>
            <a:r>
              <a:rPr lang="ko-KR" altLang="en-US" sz="1600" dirty="0" smtClean="0">
                <a:latin typeface="+mn-ea"/>
                <a:ea typeface="+mn-ea"/>
              </a:rPr>
              <a:t>에서 이미지를 찾음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err="1" smtClean="0">
                <a:latin typeface="+mn-ea"/>
                <a:ea typeface="+mn-ea"/>
              </a:rPr>
              <a:t>도커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err="1" smtClean="0">
                <a:latin typeface="+mn-ea"/>
                <a:ea typeface="+mn-ea"/>
              </a:rPr>
              <a:t>리포지터리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가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하나의 </a:t>
            </a:r>
            <a:r>
              <a:rPr lang="ko-KR" altLang="en-US" sz="1600" dirty="0" err="1" smtClean="0">
                <a:latin typeface="+mn-ea"/>
                <a:ea typeface="+mn-ea"/>
              </a:rPr>
              <a:t>레지스터리에</a:t>
            </a:r>
            <a:r>
              <a:rPr lang="ko-KR" altLang="en-US" sz="1600" dirty="0" smtClean="0">
                <a:latin typeface="+mn-ea"/>
                <a:ea typeface="+mn-ea"/>
              </a:rPr>
              <a:t> 다양한 </a:t>
            </a:r>
            <a:r>
              <a:rPr lang="en-US" altLang="ko-KR" sz="1600" dirty="0" smtClean="0">
                <a:latin typeface="+mn-ea"/>
                <a:ea typeface="+mn-ea"/>
              </a:rPr>
              <a:t>repo</a:t>
            </a:r>
            <a:r>
              <a:rPr lang="ko-KR" altLang="en-US" sz="1600" dirty="0" smtClean="0">
                <a:latin typeface="+mn-ea"/>
                <a:ea typeface="+mn-ea"/>
              </a:rPr>
              <a:t>가 존재함 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나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하나의 </a:t>
            </a:r>
            <a:r>
              <a:rPr lang="en-US" altLang="ko-KR" sz="1600" dirty="0" smtClean="0">
                <a:latin typeface="+mn-ea"/>
                <a:ea typeface="+mn-ea"/>
              </a:rPr>
              <a:t>repo</a:t>
            </a:r>
            <a:r>
              <a:rPr lang="ko-KR" altLang="en-US" sz="1600" dirty="0" smtClean="0">
                <a:latin typeface="+mn-ea"/>
                <a:ea typeface="+mn-ea"/>
              </a:rPr>
              <a:t>에 다양한 </a:t>
            </a:r>
            <a:r>
              <a:rPr lang="ko-KR" altLang="en-US" sz="1600" dirty="0" err="1" smtClean="0">
                <a:latin typeface="+mn-ea"/>
                <a:ea typeface="+mn-ea"/>
              </a:rPr>
              <a:t>버젼의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image</a:t>
            </a:r>
            <a:r>
              <a:rPr lang="ko-KR" altLang="en-US" sz="1600" dirty="0" smtClean="0">
                <a:latin typeface="+mn-ea"/>
                <a:ea typeface="+mn-ea"/>
              </a:rPr>
              <a:t>들이 존재함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t="42238" r="24837" b="17010"/>
          <a:stretch/>
        </p:blipFill>
        <p:spPr bwMode="auto">
          <a:xfrm>
            <a:off x="107926" y="3061965"/>
            <a:ext cx="5184576" cy="378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403" y="3222377"/>
            <a:ext cx="4530763" cy="326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02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이론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3" y="882117"/>
            <a:ext cx="9289033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Orchestration </a:t>
            </a: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ㅇ도커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err="1" smtClean="0">
                <a:latin typeface="+mn-ea"/>
                <a:ea typeface="+mn-ea"/>
              </a:rPr>
              <a:t>오케스트레이션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endParaRPr lang="ko-KR" altLang="en-US" sz="1600" dirty="0">
              <a:latin typeface="+mn-ea"/>
              <a:ea typeface="+mn-ea"/>
            </a:endParaRP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가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en-US" altLang="ko-KR" sz="1600" dirty="0" err="1">
                <a:latin typeface="+mn-ea"/>
                <a:ea typeface="+mn-ea"/>
              </a:rPr>
              <a:t>Docker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Compose : </a:t>
            </a:r>
            <a:r>
              <a:rPr lang="ko-KR" altLang="en-US" sz="1600" dirty="0" smtClean="0">
                <a:latin typeface="+mn-ea"/>
                <a:ea typeface="+mn-ea"/>
              </a:rPr>
              <a:t>멀티 컨테이너 생성 및 관리 툴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나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en-US" altLang="ko-KR" sz="1600" dirty="0" err="1">
                <a:latin typeface="+mn-ea"/>
                <a:ea typeface="+mn-ea"/>
              </a:rPr>
              <a:t>Docker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Swarm : </a:t>
            </a:r>
            <a:r>
              <a:rPr lang="ko-KR" altLang="en-US" sz="1600" dirty="0" err="1" smtClean="0">
                <a:latin typeface="+mn-ea"/>
                <a:ea typeface="+mn-ea"/>
              </a:rPr>
              <a:t>도커엔진을</a:t>
            </a:r>
            <a:r>
              <a:rPr lang="ko-KR" altLang="en-US" sz="1600" dirty="0" smtClean="0">
                <a:latin typeface="+mn-ea"/>
                <a:ea typeface="+mn-ea"/>
              </a:rPr>
              <a:t> 클러스터화 하고 컨테이너를 </a:t>
            </a:r>
            <a:r>
              <a:rPr lang="ko-KR" altLang="en-US" sz="1600" dirty="0" err="1" smtClean="0">
                <a:latin typeface="+mn-ea"/>
                <a:ea typeface="+mn-ea"/>
              </a:rPr>
              <a:t>스케줄하는</a:t>
            </a:r>
            <a:r>
              <a:rPr lang="ko-KR" altLang="en-US" sz="1600" dirty="0" smtClean="0">
                <a:latin typeface="+mn-ea"/>
                <a:ea typeface="+mn-ea"/>
              </a:rPr>
              <a:t> 하는 툴</a:t>
            </a:r>
            <a:endParaRPr lang="en-US" altLang="ko-KR" sz="1600" dirty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en-US" altLang="ko-KR" sz="1600" dirty="0" err="1" smtClean="0">
                <a:latin typeface="+mn-ea"/>
                <a:ea typeface="+mn-ea"/>
              </a:rPr>
              <a:t>Docker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err="1" smtClean="0">
                <a:latin typeface="+mn-ea"/>
                <a:ea typeface="+mn-ea"/>
              </a:rPr>
              <a:t>Kubernetes</a:t>
            </a:r>
            <a:r>
              <a:rPr lang="en-US" altLang="ko-KR" sz="1600" dirty="0" smtClean="0">
                <a:latin typeface="+mn-ea"/>
                <a:ea typeface="+mn-ea"/>
              </a:rPr>
              <a:t> : Pod</a:t>
            </a:r>
            <a:r>
              <a:rPr lang="ko-KR" altLang="en-US" sz="1600" dirty="0" smtClean="0">
                <a:latin typeface="+mn-ea"/>
                <a:ea typeface="+mn-ea"/>
              </a:rPr>
              <a:t>를 사용하여 서비스를 </a:t>
            </a:r>
            <a:r>
              <a:rPr lang="ko-KR" altLang="en-US" sz="1600" dirty="0" err="1" smtClean="0">
                <a:latin typeface="+mn-ea"/>
                <a:ea typeface="+mn-ea"/>
              </a:rPr>
              <a:t>패키징하여</a:t>
            </a:r>
            <a:r>
              <a:rPr lang="ko-KR" altLang="en-US" sz="1600" dirty="0" smtClean="0">
                <a:latin typeface="+mn-ea"/>
                <a:ea typeface="+mn-ea"/>
              </a:rPr>
              <a:t> 배포하는 툴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026" name="Picture 2" descr="C:\Users\user\Desktop\221-docker-orchestration-18-63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4"/>
          <a:stretch/>
        </p:blipFill>
        <p:spPr bwMode="auto">
          <a:xfrm>
            <a:off x="755998" y="2970349"/>
            <a:ext cx="7416824" cy="33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설치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설치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2760" y="1150977"/>
            <a:ext cx="959943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yum install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Loaded plugins: </a:t>
            </a:r>
            <a:r>
              <a:rPr lang="en-US" altLang="ko-KR" sz="1000" dirty="0" err="1">
                <a:latin typeface="+mn-ea"/>
                <a:ea typeface="+mn-ea"/>
              </a:rPr>
              <a:t>fastestmirror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en-US" altLang="ko-KR" sz="1000" dirty="0" err="1">
                <a:latin typeface="+mn-ea"/>
                <a:ea typeface="+mn-ea"/>
              </a:rPr>
              <a:t>langpacks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Repository '--help': Error parsing </a:t>
            </a:r>
            <a:r>
              <a:rPr lang="en-US" altLang="ko-KR" sz="1000" dirty="0" err="1">
                <a:latin typeface="+mn-ea"/>
                <a:ea typeface="+mn-ea"/>
              </a:rPr>
              <a:t>config</a:t>
            </a:r>
            <a:r>
              <a:rPr lang="en-US" altLang="ko-KR" sz="1000" dirty="0">
                <a:latin typeface="+mn-ea"/>
                <a:ea typeface="+mn-ea"/>
              </a:rPr>
              <a:t>: Error parsing "</a:t>
            </a:r>
            <a:r>
              <a:rPr lang="en-US" altLang="ko-KR" sz="1000" dirty="0" err="1">
                <a:latin typeface="+mn-ea"/>
                <a:ea typeface="+mn-ea"/>
              </a:rPr>
              <a:t>baseurl</a:t>
            </a:r>
            <a:r>
              <a:rPr lang="en-US" altLang="ko-KR" sz="1000" dirty="0">
                <a:latin typeface="+mn-ea"/>
                <a:ea typeface="+mn-ea"/>
              </a:rPr>
              <a:t> = '--help'": URL must be http, ftp, file or https not ""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Loading mirror speeds from cached </a:t>
            </a:r>
            <a:r>
              <a:rPr lang="en-US" altLang="ko-KR" sz="1000" dirty="0" err="1">
                <a:latin typeface="+mn-ea"/>
                <a:ea typeface="+mn-ea"/>
              </a:rPr>
              <a:t>hostfile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* base: ftp.neowiz.com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* extras: ftp.neowiz.com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* updates: ftp.neowiz.com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Resolving Dependencies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--&gt; Running transaction check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---&gt; Package docker.x86_64 0:1.8.2-10.el7.centos will be installed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--&gt; Finished Dependency Resolution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Dependencies </a:t>
            </a:r>
            <a:r>
              <a:rPr lang="en-US" altLang="ko-KR" sz="1000" dirty="0" smtClean="0">
                <a:latin typeface="+mn-ea"/>
                <a:ea typeface="+mn-ea"/>
              </a:rPr>
              <a:t>Resolved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=============================================================================================================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Package               Arch                  Version                             Repository             Size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=============================================================================================================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Installing: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               x86_64                1.8.2-10.el7.centos                 extras                 10 M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Transaction Summary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=============================================================================================================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Install  1 Package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Total download size: 10 M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Installed size: 46 M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Is this ok [y/d/N]: y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Downloading packages: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docker-1.8.2-10.el7.centos.x86_64.rpm                                                 |  10 MB  00:00:02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Running transaction check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Running transaction test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Transaction test succeeded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Running transaction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Installing : docker-1.8.2-10.el7.centos.x86_64                                                         1/1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Verifying  : docker-1.8.2-10.el7.centos.x86_64                                                         1/1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Installed: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docker.x86_64 </a:t>
            </a:r>
            <a:r>
              <a:rPr lang="en-US" altLang="ko-KR" sz="1000" dirty="0" smtClean="0">
                <a:latin typeface="+mn-ea"/>
                <a:ea typeface="+mn-ea"/>
              </a:rPr>
              <a:t>0:1.8.2-10.el7.centos</a:t>
            </a:r>
            <a:endParaRPr lang="en-US" altLang="ko-KR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236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설치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시작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2760" y="1203479"/>
            <a:ext cx="95994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systemctl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start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systemctl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enable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systemctl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status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● </a:t>
            </a:r>
            <a:r>
              <a:rPr lang="en-US" altLang="ko-KR" sz="1000" dirty="0" err="1">
                <a:latin typeface="+mn-ea"/>
                <a:ea typeface="+mn-ea"/>
              </a:rPr>
              <a:t>docker.service</a:t>
            </a:r>
            <a:r>
              <a:rPr lang="en-US" altLang="ko-KR" sz="1000" dirty="0">
                <a:latin typeface="+mn-ea"/>
                <a:ea typeface="+mn-ea"/>
              </a:rPr>
              <a:t> -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Application Container Engine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Loaded: loaded (/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/lib/</a:t>
            </a:r>
            <a:r>
              <a:rPr lang="en-US" altLang="ko-KR" sz="1000" dirty="0" err="1">
                <a:latin typeface="+mn-ea"/>
                <a:ea typeface="+mn-ea"/>
              </a:rPr>
              <a:t>systemd</a:t>
            </a:r>
            <a:r>
              <a:rPr lang="en-US" altLang="ko-KR" sz="1000" dirty="0">
                <a:latin typeface="+mn-ea"/>
                <a:ea typeface="+mn-ea"/>
              </a:rPr>
              <a:t>/system/</a:t>
            </a:r>
            <a:r>
              <a:rPr lang="en-US" altLang="ko-KR" sz="1000" dirty="0" err="1">
                <a:latin typeface="+mn-ea"/>
                <a:ea typeface="+mn-ea"/>
              </a:rPr>
              <a:t>docker.service</a:t>
            </a:r>
            <a:r>
              <a:rPr lang="en-US" altLang="ko-KR" sz="1000" dirty="0">
                <a:latin typeface="+mn-ea"/>
                <a:ea typeface="+mn-ea"/>
              </a:rPr>
              <a:t>; disabled; vendor preset: disabled)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Active: active (running) since Thu 2016-03-24 02:09:23 EDT; 6s ago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Docs: http://docs.docker.com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Main PID: 15210 (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</a:t>
            </a:r>
            <a:r>
              <a:rPr lang="en-US" altLang="ko-KR" sz="1000" dirty="0" err="1">
                <a:latin typeface="+mn-ea"/>
                <a:ea typeface="+mn-ea"/>
              </a:rPr>
              <a:t>CGroup</a:t>
            </a:r>
            <a:r>
              <a:rPr lang="en-US" altLang="ko-KR" sz="1000" dirty="0">
                <a:latin typeface="+mn-ea"/>
                <a:ea typeface="+mn-ea"/>
              </a:rPr>
              <a:t>: /</a:t>
            </a:r>
            <a:r>
              <a:rPr lang="en-US" altLang="ko-KR" sz="1000" dirty="0" err="1">
                <a:latin typeface="+mn-ea"/>
                <a:ea typeface="+mn-ea"/>
              </a:rPr>
              <a:t>system.slice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docker.service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└─15210 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/bin/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daemon --</a:t>
            </a:r>
            <a:r>
              <a:rPr lang="en-US" altLang="ko-KR" sz="1000" dirty="0" err="1">
                <a:latin typeface="+mn-ea"/>
                <a:ea typeface="+mn-ea"/>
              </a:rPr>
              <a:t>selinux</a:t>
            </a:r>
            <a:r>
              <a:rPr lang="en-US" altLang="ko-KR" sz="1000" dirty="0">
                <a:latin typeface="+mn-ea"/>
                <a:ea typeface="+mn-ea"/>
              </a:rPr>
              <a:t>-enabled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Mar 24 02:09:23 salt-master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[15210]: time="2016-03-24T02:09:23.527414068-04:00" level=info </a:t>
            </a:r>
            <a:r>
              <a:rPr lang="en-US" altLang="ko-KR" sz="1000" dirty="0" err="1">
                <a:latin typeface="+mn-ea"/>
                <a:ea typeface="+mn-ea"/>
              </a:rPr>
              <a:t>msg</a:t>
            </a:r>
            <a:r>
              <a:rPr lang="en-US" altLang="ko-KR" sz="1000" dirty="0">
                <a:latin typeface="+mn-ea"/>
                <a:ea typeface="+mn-ea"/>
              </a:rPr>
              <a:t>="...r\""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Mar 24 02:09:23 salt-master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[15210]: time="2016-03-24T02:09:23.538144899-04:00" level=info </a:t>
            </a:r>
            <a:r>
              <a:rPr lang="en-US" altLang="ko-KR" sz="1000" dirty="0" err="1">
                <a:latin typeface="+mn-ea"/>
                <a:ea typeface="+mn-ea"/>
              </a:rPr>
              <a:t>msg</a:t>
            </a:r>
            <a:r>
              <a:rPr lang="en-US" altLang="ko-KR" sz="1000" dirty="0">
                <a:latin typeface="+mn-ea"/>
                <a:ea typeface="+mn-ea"/>
              </a:rPr>
              <a:t>="...</a:t>
            </a:r>
            <a:r>
              <a:rPr lang="en-US" altLang="ko-KR" sz="1000" dirty="0" err="1">
                <a:latin typeface="+mn-ea"/>
                <a:ea typeface="+mn-ea"/>
              </a:rPr>
              <a:t>dge</a:t>
            </a:r>
            <a:r>
              <a:rPr lang="en-US" altLang="ko-KR" sz="1000" dirty="0">
                <a:latin typeface="+mn-ea"/>
                <a:ea typeface="+mn-ea"/>
              </a:rPr>
              <a:t>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Mar 24 02:09:23 salt-master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[15210]: time="2016-03-24T02:09:23.538177022-04:00" level=info </a:t>
            </a:r>
            <a:r>
              <a:rPr lang="en-US" altLang="ko-KR" sz="1000" dirty="0" err="1">
                <a:latin typeface="+mn-ea"/>
                <a:ea typeface="+mn-ea"/>
              </a:rPr>
              <a:t>msg</a:t>
            </a:r>
            <a:r>
              <a:rPr lang="en-US" altLang="ko-KR" sz="1000" dirty="0">
                <a:latin typeface="+mn-ea"/>
                <a:ea typeface="+mn-ea"/>
              </a:rPr>
              <a:t>="...</a:t>
            </a:r>
            <a:r>
              <a:rPr lang="en-US" altLang="ko-KR" sz="1000" dirty="0" err="1">
                <a:latin typeface="+mn-ea"/>
                <a:ea typeface="+mn-ea"/>
              </a:rPr>
              <a:t>dge</a:t>
            </a:r>
            <a:r>
              <a:rPr lang="en-US" altLang="ko-KR" sz="1000" dirty="0">
                <a:latin typeface="+mn-ea"/>
                <a:ea typeface="+mn-ea"/>
              </a:rPr>
              <a:t>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Mar 24 02:09:23 salt-master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[15210]: time="2016-03-24T02:09:23.559789385-04:00" level=warning </a:t>
            </a:r>
            <a:r>
              <a:rPr lang="en-US" altLang="ko-KR" sz="1000" dirty="0" err="1">
                <a:latin typeface="+mn-ea"/>
                <a:ea typeface="+mn-ea"/>
              </a:rPr>
              <a:t>ms.</a:t>
            </a:r>
            <a:r>
              <a:rPr lang="en-US" altLang="ko-KR" sz="1000" dirty="0">
                <a:latin typeface="+mn-ea"/>
                <a:ea typeface="+mn-ea"/>
              </a:rPr>
              <a:t>..s 1"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Mar 24 02:09:23 salt-master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[15210]: time="2016-03-24T02:09:23.584046221-04:00" level=info </a:t>
            </a:r>
            <a:r>
              <a:rPr lang="en-US" altLang="ko-KR" sz="1000" dirty="0" err="1">
                <a:latin typeface="+mn-ea"/>
                <a:ea typeface="+mn-ea"/>
              </a:rPr>
              <a:t>msg</a:t>
            </a:r>
            <a:r>
              <a:rPr lang="en-US" altLang="ko-KR" sz="1000" dirty="0">
                <a:latin typeface="+mn-ea"/>
                <a:ea typeface="+mn-ea"/>
              </a:rPr>
              <a:t>="...rue"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Mar 24 02:09:23 salt-master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[15210]: time="2016-03-24T02:09:23.906945933-04:00" level=info </a:t>
            </a:r>
            <a:r>
              <a:rPr lang="en-US" altLang="ko-KR" sz="1000" dirty="0" err="1">
                <a:latin typeface="+mn-ea"/>
                <a:ea typeface="+mn-ea"/>
              </a:rPr>
              <a:t>msg</a:t>
            </a:r>
            <a:r>
              <a:rPr lang="en-US" altLang="ko-KR" sz="1000" dirty="0">
                <a:latin typeface="+mn-ea"/>
                <a:ea typeface="+mn-ea"/>
              </a:rPr>
              <a:t>="...rt."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Mar 24 02:09:23 salt-master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[15210]: time="2016-03-24T02:09:23.907135397-04:00" level=info </a:t>
            </a:r>
            <a:r>
              <a:rPr lang="en-US" altLang="ko-KR" sz="1000" dirty="0" err="1">
                <a:latin typeface="+mn-ea"/>
                <a:ea typeface="+mn-ea"/>
              </a:rPr>
              <a:t>msg</a:t>
            </a:r>
            <a:r>
              <a:rPr lang="en-US" altLang="ko-KR" sz="1000" dirty="0">
                <a:latin typeface="+mn-ea"/>
                <a:ea typeface="+mn-ea"/>
              </a:rPr>
              <a:t>="...ne."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Mar 24 02:09:23 salt-master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[15210]: time="2016-03-24T02:09:23.907151152-04:00" level=info </a:t>
            </a:r>
            <a:r>
              <a:rPr lang="en-US" altLang="ko-KR" sz="1000" dirty="0" err="1">
                <a:latin typeface="+mn-ea"/>
                <a:ea typeface="+mn-ea"/>
              </a:rPr>
              <a:t>msg</a:t>
            </a:r>
            <a:r>
              <a:rPr lang="en-US" altLang="ko-KR" sz="1000" dirty="0">
                <a:latin typeface="+mn-ea"/>
                <a:ea typeface="+mn-ea"/>
              </a:rPr>
              <a:t>="...ion"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Mar 24 02:09:23 salt-master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[15210]: time="2016-03-24T02:09:23.907169650-04:00" level=info </a:t>
            </a:r>
            <a:r>
              <a:rPr lang="en-US" altLang="ko-KR" sz="1000" dirty="0" err="1">
                <a:latin typeface="+mn-ea"/>
                <a:ea typeface="+mn-ea"/>
              </a:rPr>
              <a:t>msg</a:t>
            </a:r>
            <a:r>
              <a:rPr lang="en-US" altLang="ko-KR" sz="1000" dirty="0">
                <a:latin typeface="+mn-ea"/>
                <a:ea typeface="+mn-ea"/>
              </a:rPr>
              <a:t>="...</a:t>
            </a:r>
            <a:r>
              <a:rPr lang="en-US" altLang="ko-KR" sz="1000" dirty="0" err="1">
                <a:latin typeface="+mn-ea"/>
                <a:ea typeface="+mn-ea"/>
              </a:rPr>
              <a:t>ntos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Mar 24 02:09:23 salt-master </a:t>
            </a:r>
            <a:r>
              <a:rPr lang="en-US" altLang="ko-KR" sz="1000" dirty="0" err="1">
                <a:latin typeface="+mn-ea"/>
                <a:ea typeface="+mn-ea"/>
              </a:rPr>
              <a:t>systemd</a:t>
            </a:r>
            <a:r>
              <a:rPr lang="en-US" altLang="ko-KR" sz="1000" dirty="0">
                <a:latin typeface="+mn-ea"/>
                <a:ea typeface="+mn-ea"/>
              </a:rPr>
              <a:t>[1]: Started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Application Container Engine.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Hint: Some lines were </a:t>
            </a:r>
            <a:r>
              <a:rPr lang="en-US" altLang="ko-KR" sz="1000" dirty="0" err="1">
                <a:latin typeface="+mn-ea"/>
                <a:ea typeface="+mn-ea"/>
              </a:rPr>
              <a:t>ellipsized</a:t>
            </a:r>
            <a:r>
              <a:rPr lang="en-US" altLang="ko-KR" sz="1000" dirty="0">
                <a:latin typeface="+mn-ea"/>
                <a:ea typeface="+mn-ea"/>
              </a:rPr>
              <a:t>, use -l to show in full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ef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15210      1  0 02:09 ?        00:00:00 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/bin/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daemon --</a:t>
            </a:r>
            <a:r>
              <a:rPr lang="en-US" altLang="ko-KR" sz="1000" dirty="0" err="1">
                <a:latin typeface="+mn-ea"/>
                <a:ea typeface="+mn-ea"/>
              </a:rPr>
              <a:t>selinux</a:t>
            </a:r>
            <a:r>
              <a:rPr lang="en-US" altLang="ko-KR" sz="1000" dirty="0">
                <a:latin typeface="+mn-ea"/>
                <a:ea typeface="+mn-ea"/>
              </a:rPr>
              <a:t>-enabled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15314  14861  0 02:09 pts/2    00:00:00 </a:t>
            </a:r>
            <a:r>
              <a:rPr lang="en-US" altLang="ko-KR" sz="1000" dirty="0" err="1">
                <a:latin typeface="+mn-ea"/>
                <a:ea typeface="+mn-ea"/>
              </a:rPr>
              <a:t>grep</a:t>
            </a:r>
            <a:r>
              <a:rPr lang="en-US" altLang="ko-KR" sz="1000" dirty="0">
                <a:latin typeface="+mn-ea"/>
                <a:ea typeface="+mn-ea"/>
              </a:rPr>
              <a:t> --color=auto </a:t>
            </a:r>
            <a:r>
              <a:rPr lang="en-US" altLang="ko-KR" sz="1000" dirty="0" err="1" smtClean="0">
                <a:latin typeface="+mn-ea"/>
                <a:ea typeface="+mn-ea"/>
              </a:rPr>
              <a:t>docker</a:t>
            </a:r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ifconfig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docker0: flags=4099&lt;UP,BROADCAST,MULTICAST&gt; 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  <a:ea typeface="+mn-ea"/>
              </a:rPr>
              <a:t>mtu</a:t>
            </a:r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 1500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  <a:ea typeface="+mn-ea"/>
              </a:rPr>
              <a:t>inet</a:t>
            </a:r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 172.17.42.1  </a:t>
            </a:r>
            <a:r>
              <a:rPr lang="en-US" altLang="ko-KR" sz="1000" dirty="0" err="1">
                <a:latin typeface="+mn-ea"/>
                <a:ea typeface="+mn-ea"/>
              </a:rPr>
              <a:t>netmask</a:t>
            </a:r>
            <a:r>
              <a:rPr lang="en-US" altLang="ko-KR" sz="1000" dirty="0">
                <a:latin typeface="+mn-ea"/>
                <a:ea typeface="+mn-ea"/>
              </a:rPr>
              <a:t> 255.255.0.0  broadcast 0.0.0.0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ether 02:42:b9:53:56:de  </a:t>
            </a:r>
            <a:r>
              <a:rPr lang="en-US" altLang="ko-KR" sz="1000" dirty="0" err="1">
                <a:latin typeface="+mn-ea"/>
                <a:ea typeface="+mn-ea"/>
              </a:rPr>
              <a:t>txqueuelen</a:t>
            </a:r>
            <a:r>
              <a:rPr lang="en-US" altLang="ko-KR" sz="1000" dirty="0">
                <a:latin typeface="+mn-ea"/>
                <a:ea typeface="+mn-ea"/>
              </a:rPr>
              <a:t> 0  (Ethernet)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RX packets 0  bytes 0 (0.0 B)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RX errors 0  dropped 0  overruns 0  frame 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TX packets 0  bytes 0 (0.0 B)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TX errors 0  dropped 0 overruns 0  carrier 0  collisions 0</a:t>
            </a:r>
          </a:p>
        </p:txBody>
      </p:sp>
    </p:spTree>
    <p:extLst>
      <p:ext uri="{BB962C8B-B14F-4D97-AF65-F5344CB8AC3E}">
        <p14:creationId xmlns:p14="http://schemas.microsoft.com/office/powerpoint/2010/main" val="126449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설치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help</a:t>
            </a:r>
            <a:r>
              <a:rPr lang="ko-KR" altLang="en-US" sz="1800" b="1" dirty="0" smtClean="0">
                <a:latin typeface="+mn-ea"/>
                <a:ea typeface="+mn-ea"/>
              </a:rPr>
              <a:t>명령어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2760" y="1203479"/>
            <a:ext cx="514578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Desktop]#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--help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Usage: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[OPTIONS] COMMAND [arg...]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daemon [ --help | ... 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[ --help | -v | --version ]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A self-sufficient runtime for containers.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Options: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</a:t>
            </a:r>
            <a:r>
              <a:rPr lang="en-US" altLang="ko-KR" sz="1000" dirty="0" err="1">
                <a:latin typeface="+mn-ea"/>
                <a:ea typeface="+mn-ea"/>
              </a:rPr>
              <a:t>config</a:t>
            </a:r>
            <a:r>
              <a:rPr lang="en-US" altLang="ko-KR" sz="1000" dirty="0">
                <a:latin typeface="+mn-ea"/>
                <a:ea typeface="+mn-ea"/>
              </a:rPr>
              <a:t>=~/.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             Location of client </a:t>
            </a:r>
            <a:r>
              <a:rPr lang="en-US" altLang="ko-KR" sz="1000" dirty="0" err="1">
                <a:latin typeface="+mn-ea"/>
                <a:ea typeface="+mn-ea"/>
              </a:rPr>
              <a:t>config</a:t>
            </a:r>
            <a:r>
              <a:rPr lang="en-US" altLang="ko-KR" sz="1000" dirty="0">
                <a:latin typeface="+mn-ea"/>
                <a:ea typeface="+mn-ea"/>
              </a:rPr>
              <a:t> files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-D, --debug=false               Enable debug mode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-H, --host=[]                   Daemon socket(s) to connect to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-h, --help=false                Print usage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-l, --log-level=info            Set the logging level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</a:t>
            </a:r>
            <a:r>
              <a:rPr lang="en-US" altLang="ko-KR" sz="1000" dirty="0" err="1">
                <a:latin typeface="+mn-ea"/>
                <a:ea typeface="+mn-ea"/>
              </a:rPr>
              <a:t>tls</a:t>
            </a:r>
            <a:r>
              <a:rPr lang="en-US" altLang="ko-KR" sz="1000" dirty="0">
                <a:latin typeface="+mn-ea"/>
                <a:ea typeface="+mn-ea"/>
              </a:rPr>
              <a:t>=false                     Use TLS; implied by --</a:t>
            </a:r>
            <a:r>
              <a:rPr lang="en-US" altLang="ko-KR" sz="1000" dirty="0" err="1">
                <a:latin typeface="+mn-ea"/>
                <a:ea typeface="+mn-ea"/>
              </a:rPr>
              <a:t>tlsverify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</a:t>
            </a:r>
            <a:r>
              <a:rPr lang="en-US" altLang="ko-KR" sz="1000" dirty="0" err="1">
                <a:latin typeface="+mn-ea"/>
                <a:ea typeface="+mn-ea"/>
              </a:rPr>
              <a:t>tlscacert</a:t>
            </a:r>
            <a:r>
              <a:rPr lang="en-US" altLang="ko-KR" sz="1000" dirty="0">
                <a:latin typeface="+mn-ea"/>
                <a:ea typeface="+mn-ea"/>
              </a:rPr>
              <a:t>=~/.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ca.pem</a:t>
            </a:r>
            <a:r>
              <a:rPr lang="en-US" altLang="ko-KR" sz="1000" dirty="0">
                <a:latin typeface="+mn-ea"/>
                <a:ea typeface="+mn-ea"/>
              </a:rPr>
              <a:t>    Trust certs signed only by this CA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</a:t>
            </a:r>
            <a:r>
              <a:rPr lang="en-US" altLang="ko-KR" sz="1000" dirty="0" err="1">
                <a:latin typeface="+mn-ea"/>
                <a:ea typeface="+mn-ea"/>
              </a:rPr>
              <a:t>tlscert</a:t>
            </a:r>
            <a:r>
              <a:rPr lang="en-US" altLang="ko-KR" sz="1000" dirty="0">
                <a:latin typeface="+mn-ea"/>
                <a:ea typeface="+mn-ea"/>
              </a:rPr>
              <a:t>=~/.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cert.pem</a:t>
            </a:r>
            <a:r>
              <a:rPr lang="en-US" altLang="ko-KR" sz="1000" dirty="0">
                <a:latin typeface="+mn-ea"/>
                <a:ea typeface="+mn-ea"/>
              </a:rPr>
              <a:t>    Path to TLS certificate file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</a:t>
            </a:r>
            <a:r>
              <a:rPr lang="en-US" altLang="ko-KR" sz="1000" dirty="0" err="1">
                <a:latin typeface="+mn-ea"/>
                <a:ea typeface="+mn-ea"/>
              </a:rPr>
              <a:t>tlskey</a:t>
            </a:r>
            <a:r>
              <a:rPr lang="en-US" altLang="ko-KR" sz="1000" dirty="0">
                <a:latin typeface="+mn-ea"/>
                <a:ea typeface="+mn-ea"/>
              </a:rPr>
              <a:t>=~/.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key.pem</a:t>
            </a:r>
            <a:r>
              <a:rPr lang="en-US" altLang="ko-KR" sz="1000" dirty="0">
                <a:latin typeface="+mn-ea"/>
                <a:ea typeface="+mn-ea"/>
              </a:rPr>
              <a:t>      Path to TLS key file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</a:t>
            </a:r>
            <a:r>
              <a:rPr lang="en-US" altLang="ko-KR" sz="1000" dirty="0" err="1">
                <a:latin typeface="+mn-ea"/>
                <a:ea typeface="+mn-ea"/>
              </a:rPr>
              <a:t>tlsverify</a:t>
            </a:r>
            <a:r>
              <a:rPr lang="en-US" altLang="ko-KR" sz="1000" dirty="0">
                <a:latin typeface="+mn-ea"/>
                <a:ea typeface="+mn-ea"/>
              </a:rPr>
              <a:t>=false               Use TLS and verify the remote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-v, --version=false             Print version information and quit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Commands: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attach    </a:t>
            </a:r>
            <a:r>
              <a:rPr lang="en-US" altLang="ko-KR" sz="1000" dirty="0" err="1">
                <a:latin typeface="+mn-ea"/>
                <a:ea typeface="+mn-ea"/>
              </a:rPr>
              <a:t>Attach</a:t>
            </a:r>
            <a:r>
              <a:rPr lang="en-US" altLang="ko-KR" sz="1000" dirty="0">
                <a:latin typeface="+mn-ea"/>
                <a:ea typeface="+mn-ea"/>
              </a:rPr>
              <a:t> to a running container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build     </a:t>
            </a:r>
            <a:r>
              <a:rPr lang="en-US" altLang="ko-KR" sz="1000" dirty="0" err="1">
                <a:latin typeface="+mn-ea"/>
                <a:ea typeface="+mn-ea"/>
              </a:rPr>
              <a:t>Build</a:t>
            </a:r>
            <a:r>
              <a:rPr lang="en-US" altLang="ko-KR" sz="1000" dirty="0">
                <a:latin typeface="+mn-ea"/>
                <a:ea typeface="+mn-ea"/>
              </a:rPr>
              <a:t> an image from a </a:t>
            </a:r>
            <a:r>
              <a:rPr lang="en-US" altLang="ko-KR" sz="1000" dirty="0" err="1">
                <a:latin typeface="+mn-ea"/>
                <a:ea typeface="+mn-ea"/>
              </a:rPr>
              <a:t>Dockerfile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commit    Create a new image from a container's changes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</a:t>
            </a:r>
            <a:r>
              <a:rPr lang="en-US" altLang="ko-KR" sz="1000" dirty="0" err="1">
                <a:latin typeface="+mn-ea"/>
                <a:ea typeface="+mn-ea"/>
              </a:rPr>
              <a:t>cp</a:t>
            </a:r>
            <a:r>
              <a:rPr lang="en-US" altLang="ko-KR" sz="1000" dirty="0">
                <a:latin typeface="+mn-ea"/>
                <a:ea typeface="+mn-ea"/>
              </a:rPr>
              <a:t>        Copy files/folders from a container to a HOSTDIR or to STDOUT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create    </a:t>
            </a:r>
            <a:r>
              <a:rPr lang="en-US" altLang="ko-KR" sz="1000" dirty="0" err="1">
                <a:latin typeface="+mn-ea"/>
                <a:ea typeface="+mn-ea"/>
              </a:rPr>
              <a:t>Create</a:t>
            </a:r>
            <a:r>
              <a:rPr lang="en-US" altLang="ko-KR" sz="1000" dirty="0">
                <a:latin typeface="+mn-ea"/>
                <a:ea typeface="+mn-ea"/>
              </a:rPr>
              <a:t> a new container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diff      Inspect changes on a container's </a:t>
            </a:r>
            <a:r>
              <a:rPr lang="en-US" altLang="ko-KR" sz="1000" dirty="0" err="1">
                <a:latin typeface="+mn-ea"/>
                <a:ea typeface="+mn-ea"/>
              </a:rPr>
              <a:t>filesystem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events    Get real time events from the server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7" t="29900" r="36093" b="18656"/>
          <a:stretch/>
        </p:blipFill>
        <p:spPr bwMode="auto">
          <a:xfrm>
            <a:off x="5076478" y="1205282"/>
            <a:ext cx="4464496" cy="381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설치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run help</a:t>
            </a:r>
            <a:r>
              <a:rPr lang="ko-KR" altLang="en-US" sz="1800" b="1" dirty="0" smtClean="0">
                <a:latin typeface="+mn-ea"/>
                <a:ea typeface="+mn-ea"/>
              </a:rPr>
              <a:t>명령어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7986" y="1205282"/>
            <a:ext cx="6732748" cy="1455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run --help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Usage: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run [OPTIONS] IMAGE [COMMAND] [ARG...]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Run a command in a new container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Options: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--add-host value              Add a custom host-to-IP mapping (</a:t>
            </a:r>
            <a:r>
              <a:rPr lang="en-US" altLang="ko-KR" sz="1000" dirty="0" err="1">
                <a:latin typeface="+mn-ea"/>
                <a:ea typeface="+mn-ea"/>
              </a:rPr>
              <a:t>host:ip</a:t>
            </a:r>
            <a:r>
              <a:rPr lang="en-US" altLang="ko-KR" sz="1000" dirty="0">
                <a:latin typeface="+mn-ea"/>
                <a:ea typeface="+mn-ea"/>
              </a:rPr>
              <a:t>)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-a, --attach value                Attach to STDIN, STDOUT or STDERR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blkio</a:t>
            </a:r>
            <a:r>
              <a:rPr lang="en-US" altLang="ko-KR" sz="1000" dirty="0">
                <a:latin typeface="+mn-ea"/>
                <a:ea typeface="+mn-ea"/>
              </a:rPr>
              <a:t>-weight value          Block IO (relative weight), between 10 and 1000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blkio</a:t>
            </a:r>
            <a:r>
              <a:rPr lang="en-US" altLang="ko-KR" sz="1000" dirty="0">
                <a:latin typeface="+mn-ea"/>
                <a:ea typeface="+mn-ea"/>
              </a:rPr>
              <a:t>-weight-device value   Block IO weight (relative device weight)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--cap-add value               Add Linux capabilities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--cap-drop value              Drop Linux capabilities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cgroup</a:t>
            </a:r>
            <a:r>
              <a:rPr lang="en-US" altLang="ko-KR" sz="1000" dirty="0">
                <a:latin typeface="+mn-ea"/>
                <a:ea typeface="+mn-ea"/>
              </a:rPr>
              <a:t>-parent string        Optional parent </a:t>
            </a:r>
            <a:r>
              <a:rPr lang="en-US" altLang="ko-KR" sz="1000" dirty="0" err="1">
                <a:latin typeface="+mn-ea"/>
                <a:ea typeface="+mn-ea"/>
              </a:rPr>
              <a:t>cgroup</a:t>
            </a:r>
            <a:r>
              <a:rPr lang="en-US" altLang="ko-KR" sz="1000" dirty="0">
                <a:latin typeface="+mn-ea"/>
                <a:ea typeface="+mn-ea"/>
              </a:rPr>
              <a:t> for the container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cidfile</a:t>
            </a:r>
            <a:r>
              <a:rPr lang="en-US" altLang="ko-KR" sz="1000" dirty="0">
                <a:latin typeface="+mn-ea"/>
                <a:ea typeface="+mn-ea"/>
              </a:rPr>
              <a:t> string              Write the container ID to the file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cpu</a:t>
            </a:r>
            <a:r>
              <a:rPr lang="en-US" altLang="ko-KR" sz="1000" dirty="0">
                <a:latin typeface="+mn-ea"/>
                <a:ea typeface="+mn-ea"/>
              </a:rPr>
              <a:t>-percent </a:t>
            </a:r>
            <a:r>
              <a:rPr lang="en-US" altLang="ko-KR" sz="1000" dirty="0" err="1">
                <a:latin typeface="+mn-ea"/>
                <a:ea typeface="+mn-ea"/>
              </a:rPr>
              <a:t>int</a:t>
            </a:r>
            <a:r>
              <a:rPr lang="en-US" altLang="ko-KR" sz="1000" dirty="0">
                <a:latin typeface="+mn-ea"/>
                <a:ea typeface="+mn-ea"/>
              </a:rPr>
              <a:t>             CPU percent (Windows only)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cpu</a:t>
            </a:r>
            <a:r>
              <a:rPr lang="en-US" altLang="ko-KR" sz="1000" dirty="0">
                <a:latin typeface="+mn-ea"/>
                <a:ea typeface="+mn-ea"/>
              </a:rPr>
              <a:t>-period </a:t>
            </a:r>
            <a:r>
              <a:rPr lang="en-US" altLang="ko-KR" sz="1000" dirty="0" err="1">
                <a:latin typeface="+mn-ea"/>
                <a:ea typeface="+mn-ea"/>
              </a:rPr>
              <a:t>int</a:t>
            </a:r>
            <a:r>
              <a:rPr lang="en-US" altLang="ko-KR" sz="1000" dirty="0">
                <a:latin typeface="+mn-ea"/>
                <a:ea typeface="+mn-ea"/>
              </a:rPr>
              <a:t>              Limit CPU CFS (Completely Fair Scheduler) period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cpu</a:t>
            </a:r>
            <a:r>
              <a:rPr lang="en-US" altLang="ko-KR" sz="1000" dirty="0">
                <a:latin typeface="+mn-ea"/>
                <a:ea typeface="+mn-ea"/>
              </a:rPr>
              <a:t>-quota </a:t>
            </a:r>
            <a:r>
              <a:rPr lang="en-US" altLang="ko-KR" sz="1000" dirty="0" err="1">
                <a:latin typeface="+mn-ea"/>
                <a:ea typeface="+mn-ea"/>
              </a:rPr>
              <a:t>int</a:t>
            </a:r>
            <a:r>
              <a:rPr lang="en-US" altLang="ko-KR" sz="1000" dirty="0">
                <a:latin typeface="+mn-ea"/>
                <a:ea typeface="+mn-ea"/>
              </a:rPr>
              <a:t>               Limit CPU CFS (Completely Fair Scheduler) quota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-c, --</a:t>
            </a:r>
            <a:r>
              <a:rPr lang="en-US" altLang="ko-KR" sz="1000" dirty="0" err="1">
                <a:latin typeface="+mn-ea"/>
                <a:ea typeface="+mn-ea"/>
              </a:rPr>
              <a:t>cpu</a:t>
            </a:r>
            <a:r>
              <a:rPr lang="en-US" altLang="ko-KR" sz="1000" dirty="0">
                <a:latin typeface="+mn-ea"/>
                <a:ea typeface="+mn-ea"/>
              </a:rPr>
              <a:t>-shares </a:t>
            </a:r>
            <a:r>
              <a:rPr lang="en-US" altLang="ko-KR" sz="1000" dirty="0" err="1">
                <a:latin typeface="+mn-ea"/>
                <a:ea typeface="+mn-ea"/>
              </a:rPr>
              <a:t>int</a:t>
            </a:r>
            <a:r>
              <a:rPr lang="en-US" altLang="ko-KR" sz="1000" dirty="0">
                <a:latin typeface="+mn-ea"/>
                <a:ea typeface="+mn-ea"/>
              </a:rPr>
              <a:t>              CPU shares (relative weight)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cpuset-cpus</a:t>
            </a:r>
            <a:r>
              <a:rPr lang="en-US" altLang="ko-KR" sz="1000" dirty="0">
                <a:latin typeface="+mn-ea"/>
                <a:ea typeface="+mn-ea"/>
              </a:rPr>
              <a:t> string          CPUs in which to allow execution (0-3, 0,1)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cpuset</a:t>
            </a:r>
            <a:r>
              <a:rPr lang="en-US" altLang="ko-KR" sz="1000" dirty="0">
                <a:latin typeface="+mn-ea"/>
                <a:ea typeface="+mn-ea"/>
              </a:rPr>
              <a:t>-mems string          MEMs in which to allow execution (0-3, 0,1)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-d, --detach                      Run container in background and print container ID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--detach-keys string          Override the key sequence for detaching a container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--device value                Add a host device to the container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--device-read-bps value       Limit read rate (bytes per second) from a device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--device-read-</a:t>
            </a:r>
            <a:r>
              <a:rPr lang="en-US" altLang="ko-KR" sz="1000" dirty="0" err="1">
                <a:latin typeface="+mn-ea"/>
                <a:ea typeface="+mn-ea"/>
              </a:rPr>
              <a:t>iops</a:t>
            </a:r>
            <a:r>
              <a:rPr lang="en-US" altLang="ko-KR" sz="1000" dirty="0">
                <a:latin typeface="+mn-ea"/>
                <a:ea typeface="+mn-ea"/>
              </a:rPr>
              <a:t> value      Limit read rate (IO per second) from a device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--device-write-bps value      Limit write rate (bytes per second) to a device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--device-write-</a:t>
            </a:r>
            <a:r>
              <a:rPr lang="en-US" altLang="ko-KR" sz="1000" dirty="0" err="1">
                <a:latin typeface="+mn-ea"/>
                <a:ea typeface="+mn-ea"/>
              </a:rPr>
              <a:t>iops</a:t>
            </a:r>
            <a:r>
              <a:rPr lang="en-US" altLang="ko-KR" sz="1000" dirty="0">
                <a:latin typeface="+mn-ea"/>
                <a:ea typeface="+mn-ea"/>
              </a:rPr>
              <a:t> value     Limit write rate (IO per second) to a device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--disable-content-trust       Skip image verification (default true)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dns</a:t>
            </a:r>
            <a:r>
              <a:rPr lang="en-US" altLang="ko-KR" sz="1000" dirty="0">
                <a:latin typeface="+mn-ea"/>
                <a:ea typeface="+mn-ea"/>
              </a:rPr>
              <a:t> value                   Set custom DNS servers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dns</a:t>
            </a:r>
            <a:r>
              <a:rPr lang="en-US" altLang="ko-KR" sz="1000" dirty="0">
                <a:latin typeface="+mn-ea"/>
                <a:ea typeface="+mn-ea"/>
              </a:rPr>
              <a:t>-opt value               Set DNS options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dns</a:t>
            </a:r>
            <a:r>
              <a:rPr lang="en-US" altLang="ko-KR" sz="1000" dirty="0">
                <a:latin typeface="+mn-ea"/>
                <a:ea typeface="+mn-ea"/>
              </a:rPr>
              <a:t>-search value            Set custom DNS search domains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entrypoint</a:t>
            </a:r>
            <a:r>
              <a:rPr lang="en-US" altLang="ko-KR" sz="1000" dirty="0">
                <a:latin typeface="+mn-ea"/>
                <a:ea typeface="+mn-ea"/>
              </a:rPr>
              <a:t> string           Overwrite the default ENTRYPOINT of the image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-e, --</a:t>
            </a:r>
            <a:r>
              <a:rPr lang="en-US" altLang="ko-KR" sz="1000" dirty="0" err="1">
                <a:latin typeface="+mn-ea"/>
                <a:ea typeface="+mn-ea"/>
              </a:rPr>
              <a:t>env</a:t>
            </a:r>
            <a:r>
              <a:rPr lang="en-US" altLang="ko-KR" sz="1000" dirty="0">
                <a:latin typeface="+mn-ea"/>
                <a:ea typeface="+mn-ea"/>
              </a:rPr>
              <a:t> value                   Set environment variables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env</a:t>
            </a:r>
            <a:r>
              <a:rPr lang="en-US" altLang="ko-KR" sz="1000" dirty="0">
                <a:latin typeface="+mn-ea"/>
                <a:ea typeface="+mn-ea"/>
              </a:rPr>
              <a:t>-file value              Read in a file of environment variables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--expose value                Expose a port or a range of ports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--group-add value             Add additional groups to join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--health-</a:t>
            </a:r>
            <a:r>
              <a:rPr lang="en-US" altLang="ko-KR" sz="1000" dirty="0" err="1">
                <a:latin typeface="+mn-ea"/>
                <a:ea typeface="+mn-ea"/>
              </a:rPr>
              <a:t>cmd</a:t>
            </a:r>
            <a:r>
              <a:rPr lang="en-US" altLang="ko-KR" sz="1000" dirty="0">
                <a:latin typeface="+mn-ea"/>
                <a:ea typeface="+mn-ea"/>
              </a:rPr>
              <a:t> string           Command to run to check health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--health-interval duration    Time between running the check (default 0s)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--health-retries </a:t>
            </a:r>
            <a:r>
              <a:rPr lang="en-US" altLang="ko-KR" sz="1000" dirty="0" err="1">
                <a:latin typeface="+mn-ea"/>
                <a:ea typeface="+mn-ea"/>
              </a:rPr>
              <a:t>int</a:t>
            </a:r>
            <a:r>
              <a:rPr lang="en-US" altLang="ko-KR" sz="1000" dirty="0">
                <a:latin typeface="+mn-ea"/>
                <a:ea typeface="+mn-ea"/>
              </a:rPr>
              <a:t>          Consecutive failures needed to report unhealthy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--health-timeout duration     Maximum time to allow one check to run (default 0s)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--help                        Print usage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-h, --hostname string             Container host name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, --interactive                 Keep STDIN open even if not attached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io-maxbandwidth</a:t>
            </a:r>
            <a:r>
              <a:rPr lang="en-US" altLang="ko-KR" sz="1000" dirty="0">
                <a:latin typeface="+mn-ea"/>
                <a:ea typeface="+mn-ea"/>
              </a:rPr>
              <a:t> string      Maximum IO bandwidth limit for the system drive (Windows only)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io-maxiops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uint</a:t>
            </a:r>
            <a:r>
              <a:rPr lang="en-US" altLang="ko-KR" sz="1000" dirty="0">
                <a:latin typeface="+mn-ea"/>
                <a:ea typeface="+mn-ea"/>
              </a:rPr>
              <a:t>             Maximum </a:t>
            </a:r>
            <a:r>
              <a:rPr lang="en-US" altLang="ko-KR" sz="1000" dirty="0" err="1">
                <a:latin typeface="+mn-ea"/>
                <a:ea typeface="+mn-ea"/>
              </a:rPr>
              <a:t>IOps</a:t>
            </a:r>
            <a:r>
              <a:rPr lang="en-US" altLang="ko-KR" sz="1000" dirty="0">
                <a:latin typeface="+mn-ea"/>
                <a:ea typeface="+mn-ea"/>
              </a:rPr>
              <a:t> limit for the system drive (Windows only)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ip</a:t>
            </a:r>
            <a:r>
              <a:rPr lang="en-US" altLang="ko-KR" sz="1000" dirty="0">
                <a:latin typeface="+mn-ea"/>
                <a:ea typeface="+mn-ea"/>
              </a:rPr>
              <a:t> string                   Container IPv4 address (e.g. 172.30.100.104)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--ip6 string                  Container IPv6 address (e.g. 2001:db8::33)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ipc</a:t>
            </a:r>
            <a:r>
              <a:rPr lang="en-US" altLang="ko-KR" sz="1000" dirty="0">
                <a:latin typeface="+mn-ea"/>
                <a:ea typeface="+mn-ea"/>
              </a:rPr>
              <a:t> string                  IPC namespace to use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--isolation string            Container isolation technology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--kernel-memory string        Kernel memory limit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-l, --label value                 Set meta data on a container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--label-file value            Read in a line delimited file of labels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--link value                  Add link to another container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--link-local-</a:t>
            </a:r>
            <a:r>
              <a:rPr lang="en-US" altLang="ko-KR" sz="1000" dirty="0" err="1">
                <a:latin typeface="+mn-ea"/>
                <a:ea typeface="+mn-ea"/>
              </a:rPr>
              <a:t>ip</a:t>
            </a:r>
            <a:r>
              <a:rPr lang="en-US" altLang="ko-KR" sz="1000" dirty="0">
                <a:latin typeface="+mn-ea"/>
                <a:ea typeface="+mn-ea"/>
              </a:rPr>
              <a:t> value         Container IPv4/IPv6 link-local addresses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--log-driver string           Logging driver for the container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--log-opt value               Log driver options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--mac-address string          Container MAC address (e.g. 92:d0:c6:0a:29:33)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-m, --memory string               Memory limit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--memory-reservation string   Memory soft limit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--memory-swap string          Swap limit equal to memory plus swap: '-1' to enable unlimited swap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--memory-</a:t>
            </a:r>
            <a:r>
              <a:rPr lang="en-US" altLang="ko-KR" sz="1000" dirty="0" err="1">
                <a:latin typeface="+mn-ea"/>
                <a:ea typeface="+mn-ea"/>
              </a:rPr>
              <a:t>swappiness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int</a:t>
            </a:r>
            <a:r>
              <a:rPr lang="en-US" altLang="ko-KR" sz="1000" dirty="0">
                <a:latin typeface="+mn-ea"/>
                <a:ea typeface="+mn-ea"/>
              </a:rPr>
              <a:t>       Tune container memory </a:t>
            </a:r>
            <a:r>
              <a:rPr lang="en-US" altLang="ko-KR" sz="1000" dirty="0" err="1">
                <a:latin typeface="+mn-ea"/>
                <a:ea typeface="+mn-ea"/>
              </a:rPr>
              <a:t>swappiness</a:t>
            </a:r>
            <a:r>
              <a:rPr lang="en-US" altLang="ko-KR" sz="1000" dirty="0">
                <a:latin typeface="+mn-ea"/>
                <a:ea typeface="+mn-ea"/>
              </a:rPr>
              <a:t> (0 to 100) (default -1)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--name string                 Assign a name to the container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--network string              Connect a container to a network (default "default")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--network-alias value         Add network-scoped alias for the container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--no-</a:t>
            </a:r>
            <a:r>
              <a:rPr lang="en-US" altLang="ko-KR" sz="1000" dirty="0" err="1">
                <a:latin typeface="+mn-ea"/>
                <a:ea typeface="+mn-ea"/>
              </a:rPr>
              <a:t>healthcheck</a:t>
            </a:r>
            <a:r>
              <a:rPr lang="en-US" altLang="ko-KR" sz="1000" dirty="0">
                <a:latin typeface="+mn-ea"/>
                <a:ea typeface="+mn-ea"/>
              </a:rPr>
              <a:t>              Disable any container-specified HEALTHCHECK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oom</a:t>
            </a:r>
            <a:r>
              <a:rPr lang="en-US" altLang="ko-KR" sz="1000" dirty="0">
                <a:latin typeface="+mn-ea"/>
                <a:ea typeface="+mn-ea"/>
              </a:rPr>
              <a:t>-kill-disable            Disable OOM Killer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oom</a:t>
            </a:r>
            <a:r>
              <a:rPr lang="en-US" altLang="ko-KR" sz="1000" dirty="0">
                <a:latin typeface="+mn-ea"/>
                <a:ea typeface="+mn-ea"/>
              </a:rPr>
              <a:t>-score-</a:t>
            </a:r>
            <a:r>
              <a:rPr lang="en-US" altLang="ko-KR" sz="1000" dirty="0" err="1">
                <a:latin typeface="+mn-ea"/>
                <a:ea typeface="+mn-ea"/>
              </a:rPr>
              <a:t>adj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int</a:t>
            </a:r>
            <a:r>
              <a:rPr lang="en-US" altLang="ko-KR" sz="1000" dirty="0">
                <a:latin typeface="+mn-ea"/>
                <a:ea typeface="+mn-ea"/>
              </a:rPr>
              <a:t>           Tune host's OOM preferences (-1000 to 1000)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pid</a:t>
            </a:r>
            <a:r>
              <a:rPr lang="en-US" altLang="ko-KR" sz="1000" dirty="0">
                <a:latin typeface="+mn-ea"/>
                <a:ea typeface="+mn-ea"/>
              </a:rPr>
              <a:t> string                  PID namespace to use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pids</a:t>
            </a:r>
            <a:r>
              <a:rPr lang="en-US" altLang="ko-KR" sz="1000" dirty="0">
                <a:latin typeface="+mn-ea"/>
                <a:ea typeface="+mn-ea"/>
              </a:rPr>
              <a:t>-limit </a:t>
            </a:r>
            <a:r>
              <a:rPr lang="en-US" altLang="ko-KR" sz="1000" dirty="0" err="1">
                <a:latin typeface="+mn-ea"/>
                <a:ea typeface="+mn-ea"/>
              </a:rPr>
              <a:t>int</a:t>
            </a:r>
            <a:r>
              <a:rPr lang="en-US" altLang="ko-KR" sz="1000" dirty="0">
                <a:latin typeface="+mn-ea"/>
                <a:ea typeface="+mn-ea"/>
              </a:rPr>
              <a:t>              Tune container </a:t>
            </a:r>
            <a:r>
              <a:rPr lang="en-US" altLang="ko-KR" sz="1000" dirty="0" err="1">
                <a:latin typeface="+mn-ea"/>
                <a:ea typeface="+mn-ea"/>
              </a:rPr>
              <a:t>pids</a:t>
            </a:r>
            <a:r>
              <a:rPr lang="en-US" altLang="ko-KR" sz="1000" dirty="0">
                <a:latin typeface="+mn-ea"/>
                <a:ea typeface="+mn-ea"/>
              </a:rPr>
              <a:t> limit (set -1 for unlimited)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--privileged                  Give extended privileges to this container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-p, --publish value               Publish a container's port(s) to the host (default [])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-P, --publish-all                 Publish all exposed ports to random ports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--read-only                   Mount the container's root </a:t>
            </a:r>
            <a:r>
              <a:rPr lang="en-US" altLang="ko-KR" sz="1000" dirty="0" err="1">
                <a:latin typeface="+mn-ea"/>
                <a:ea typeface="+mn-ea"/>
              </a:rPr>
              <a:t>filesystem</a:t>
            </a:r>
            <a:r>
              <a:rPr lang="en-US" altLang="ko-KR" sz="1000" dirty="0">
                <a:latin typeface="+mn-ea"/>
                <a:ea typeface="+mn-ea"/>
              </a:rPr>
              <a:t> as read only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--restart string              Restart policy to apply when a container exits (default "no")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rm</a:t>
            </a:r>
            <a:r>
              <a:rPr lang="en-US" altLang="ko-KR" sz="1000" dirty="0">
                <a:latin typeface="+mn-ea"/>
                <a:ea typeface="+mn-ea"/>
              </a:rPr>
              <a:t>                          Automatically remove the container when it exits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--runtime string              Runtime to use for this container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--security-opt value          Security Options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shm</a:t>
            </a:r>
            <a:r>
              <a:rPr lang="en-US" altLang="ko-KR" sz="1000" dirty="0">
                <a:latin typeface="+mn-ea"/>
                <a:ea typeface="+mn-ea"/>
              </a:rPr>
              <a:t>-size string             Size of /</a:t>
            </a:r>
            <a:r>
              <a:rPr lang="en-US" altLang="ko-KR" sz="1000" dirty="0" err="1">
                <a:latin typeface="+mn-ea"/>
                <a:ea typeface="+mn-ea"/>
              </a:rPr>
              <a:t>dev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shm</a:t>
            </a:r>
            <a:r>
              <a:rPr lang="en-US" altLang="ko-KR" sz="1000" dirty="0">
                <a:latin typeface="+mn-ea"/>
                <a:ea typeface="+mn-ea"/>
              </a:rPr>
              <a:t>, default value is 64MB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--sig-proxy                   Proxy received signals to the process (default true)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--stop-signal string          Signal to stop a container, SIGTERM by default (default "SIGTERM")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--storage-opt value           Storage driver options for the container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sysctl</a:t>
            </a:r>
            <a:r>
              <a:rPr lang="en-US" altLang="ko-KR" sz="1000" dirty="0">
                <a:latin typeface="+mn-ea"/>
                <a:ea typeface="+mn-ea"/>
              </a:rPr>
              <a:t> value                </a:t>
            </a:r>
            <a:r>
              <a:rPr lang="en-US" altLang="ko-KR" sz="1000" dirty="0" err="1">
                <a:latin typeface="+mn-ea"/>
                <a:ea typeface="+mn-ea"/>
              </a:rPr>
              <a:t>Sysctl</a:t>
            </a:r>
            <a:r>
              <a:rPr lang="en-US" altLang="ko-KR" sz="1000" dirty="0">
                <a:latin typeface="+mn-ea"/>
                <a:ea typeface="+mn-ea"/>
              </a:rPr>
              <a:t> options (default map[])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tmpfs</a:t>
            </a:r>
            <a:r>
              <a:rPr lang="en-US" altLang="ko-KR" sz="1000" dirty="0">
                <a:latin typeface="+mn-ea"/>
                <a:ea typeface="+mn-ea"/>
              </a:rPr>
              <a:t> value                 Mount a </a:t>
            </a:r>
            <a:r>
              <a:rPr lang="en-US" altLang="ko-KR" sz="1000" dirty="0" err="1">
                <a:latin typeface="+mn-ea"/>
                <a:ea typeface="+mn-ea"/>
              </a:rPr>
              <a:t>tmpfs</a:t>
            </a:r>
            <a:r>
              <a:rPr lang="en-US" altLang="ko-KR" sz="1000" dirty="0">
                <a:latin typeface="+mn-ea"/>
                <a:ea typeface="+mn-ea"/>
              </a:rPr>
              <a:t> directory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-t, --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tty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                       Allocate a pseudo-TTY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ulimit</a:t>
            </a:r>
            <a:r>
              <a:rPr lang="en-US" altLang="ko-KR" sz="1000" dirty="0">
                <a:latin typeface="+mn-ea"/>
                <a:ea typeface="+mn-ea"/>
              </a:rPr>
              <a:t> value                </a:t>
            </a:r>
            <a:r>
              <a:rPr lang="en-US" altLang="ko-KR" sz="1000" dirty="0" err="1">
                <a:latin typeface="+mn-ea"/>
                <a:ea typeface="+mn-ea"/>
              </a:rPr>
              <a:t>Ulimit</a:t>
            </a:r>
            <a:r>
              <a:rPr lang="en-US" altLang="ko-KR" sz="1000" dirty="0">
                <a:latin typeface="+mn-ea"/>
                <a:ea typeface="+mn-ea"/>
              </a:rPr>
              <a:t> options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-u, --user string                 Username or UID (format: &lt;</a:t>
            </a:r>
            <a:r>
              <a:rPr lang="en-US" altLang="ko-KR" sz="1000" dirty="0" err="1">
                <a:latin typeface="+mn-ea"/>
                <a:ea typeface="+mn-ea"/>
              </a:rPr>
              <a:t>name|uid</a:t>
            </a:r>
            <a:r>
              <a:rPr lang="en-US" altLang="ko-KR" sz="1000" dirty="0">
                <a:latin typeface="+mn-ea"/>
                <a:ea typeface="+mn-ea"/>
              </a:rPr>
              <a:t>&gt;[:&lt;</a:t>
            </a:r>
            <a:r>
              <a:rPr lang="en-US" altLang="ko-KR" sz="1000" dirty="0" err="1">
                <a:latin typeface="+mn-ea"/>
                <a:ea typeface="+mn-ea"/>
              </a:rPr>
              <a:t>group|gid</a:t>
            </a:r>
            <a:r>
              <a:rPr lang="en-US" altLang="ko-KR" sz="1000" dirty="0">
                <a:latin typeface="+mn-ea"/>
                <a:ea typeface="+mn-ea"/>
              </a:rPr>
              <a:t>&gt;])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userns</a:t>
            </a:r>
            <a:r>
              <a:rPr lang="en-US" altLang="ko-KR" sz="1000" dirty="0">
                <a:latin typeface="+mn-ea"/>
                <a:ea typeface="+mn-ea"/>
              </a:rPr>
              <a:t> string               User namespace to use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</a:t>
            </a:r>
            <a:r>
              <a:rPr lang="en-US" altLang="ko-KR" sz="1000" dirty="0" err="1">
                <a:latin typeface="+mn-ea"/>
                <a:ea typeface="+mn-ea"/>
              </a:rPr>
              <a:t>uts</a:t>
            </a:r>
            <a:r>
              <a:rPr lang="en-US" altLang="ko-KR" sz="1000" dirty="0">
                <a:latin typeface="+mn-ea"/>
                <a:ea typeface="+mn-ea"/>
              </a:rPr>
              <a:t> string                  UTS namespace to use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-v, --volume value                Bind mount a volume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--volume-driver string        Optional volume driver for the container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--volumes-from value          Mount volumes from the specified container(s)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-w, --</a:t>
            </a:r>
            <a:r>
              <a:rPr lang="en-US" altLang="ko-KR" sz="1000" dirty="0" err="1">
                <a:latin typeface="+mn-ea"/>
                <a:ea typeface="+mn-ea"/>
              </a:rPr>
              <a:t>workdir</a:t>
            </a:r>
            <a:r>
              <a:rPr lang="en-US" altLang="ko-KR" sz="1000" dirty="0">
                <a:latin typeface="+mn-ea"/>
                <a:ea typeface="+mn-ea"/>
              </a:rPr>
              <a:t> string              Working directory inside the container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  </a:t>
            </a:r>
            <a:endParaRPr lang="en-US" altLang="ko-KR" sz="1000" dirty="0">
              <a:latin typeface="+mn-ea"/>
              <a:ea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31039" r="52097" b="28899"/>
          <a:stretch/>
        </p:blipFill>
        <p:spPr bwMode="auto">
          <a:xfrm>
            <a:off x="5616538" y="1998241"/>
            <a:ext cx="4320480" cy="324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65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r>
              <a:rPr lang="ko-KR" altLang="en-US" sz="2000" dirty="0" smtClean="0">
                <a:latin typeface="+mn-ea"/>
                <a:ea typeface="+mn-ea"/>
              </a:rPr>
              <a:t>설치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48965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ko-KR" altLang="en-US" sz="1800" b="1" dirty="0" smtClean="0">
                <a:latin typeface="+mn-ea"/>
                <a:ea typeface="+mn-ea"/>
              </a:rPr>
              <a:t>기반 </a:t>
            </a:r>
            <a:r>
              <a:rPr lang="en-US" altLang="ko-KR" sz="1800" b="1" dirty="0" err="1" smtClean="0">
                <a:latin typeface="+mn-ea"/>
                <a:ea typeface="+mn-ea"/>
              </a:rPr>
              <a:t>ubuntu</a:t>
            </a:r>
            <a:r>
              <a:rPr lang="ko-KR" altLang="en-US" sz="1800" b="1" dirty="0" smtClean="0">
                <a:latin typeface="+mn-ea"/>
                <a:ea typeface="+mn-ea"/>
              </a:rPr>
              <a:t>컨테이너설치</a:t>
            </a: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35019" r="11456" b="22190"/>
          <a:stretch/>
        </p:blipFill>
        <p:spPr bwMode="auto">
          <a:xfrm>
            <a:off x="567482" y="1386173"/>
            <a:ext cx="8876149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78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r>
              <a:rPr lang="ko-KR" altLang="en-US" sz="2000" dirty="0" smtClean="0">
                <a:latin typeface="+mn-ea"/>
                <a:ea typeface="+mn-ea"/>
              </a:rPr>
              <a:t>이미</a:t>
            </a:r>
            <a:r>
              <a:rPr lang="ko-KR" altLang="en-US" sz="2000" dirty="0">
                <a:latin typeface="+mn-ea"/>
                <a:ea typeface="+mn-ea"/>
              </a:rPr>
              <a:t>지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9973" y="882117"/>
            <a:ext cx="9289033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>
                <a:latin typeface="+mn-ea"/>
                <a:ea typeface="+mn-ea"/>
              </a:rPr>
              <a:t>D</a:t>
            </a:r>
            <a:r>
              <a:rPr lang="en-US" altLang="ko-KR" sz="1800" b="1" dirty="0" err="1" smtClean="0">
                <a:latin typeface="+mn-ea"/>
                <a:ea typeface="+mn-ea"/>
              </a:rPr>
              <a:t>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이미지 </a:t>
            </a:r>
            <a:r>
              <a:rPr lang="en-US" altLang="ko-KR" sz="1800" b="1" dirty="0" smtClean="0">
                <a:latin typeface="+mn-ea"/>
                <a:ea typeface="+mn-ea"/>
              </a:rPr>
              <a:t>Tags</a:t>
            </a:r>
            <a:endParaRPr lang="ko-KR" altLang="en-US" sz="1600" dirty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가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이미지는 </a:t>
            </a:r>
            <a:r>
              <a:rPr lang="en-US" altLang="ko-KR" sz="1600" dirty="0" err="1" smtClean="0">
                <a:solidFill>
                  <a:srgbClr val="FF0000"/>
                </a:solidFill>
                <a:latin typeface="+mn-ea"/>
                <a:ea typeface="+mn-ea"/>
              </a:rPr>
              <a:t>repository:tag</a:t>
            </a:r>
            <a:r>
              <a:rPr lang="ko-KR" altLang="en-US" sz="1600" dirty="0" smtClean="0">
                <a:latin typeface="+mn-ea"/>
                <a:ea typeface="+mn-ea"/>
              </a:rPr>
              <a:t>로 고유한 </a:t>
            </a:r>
            <a:r>
              <a:rPr lang="en-US" altLang="ko-KR" sz="1600" dirty="0" smtClean="0">
                <a:latin typeface="+mn-ea"/>
                <a:ea typeface="+mn-ea"/>
              </a:rPr>
              <a:t>ID</a:t>
            </a:r>
            <a:r>
              <a:rPr lang="ko-KR" altLang="en-US" sz="1600" dirty="0" smtClean="0">
                <a:latin typeface="+mn-ea"/>
                <a:ea typeface="+mn-ea"/>
              </a:rPr>
              <a:t>를 생성한다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나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같은 이미지도 다수의 </a:t>
            </a:r>
            <a:r>
              <a:rPr lang="en-US" altLang="ko-KR" sz="1600" dirty="0" smtClean="0">
                <a:latin typeface="+mn-ea"/>
                <a:ea typeface="+mn-ea"/>
              </a:rPr>
              <a:t>tag</a:t>
            </a:r>
            <a:r>
              <a:rPr lang="ko-KR" altLang="en-US" sz="1600" dirty="0" smtClean="0">
                <a:latin typeface="+mn-ea"/>
                <a:ea typeface="+mn-ea"/>
              </a:rPr>
              <a:t>를 </a:t>
            </a:r>
            <a:r>
              <a:rPr lang="ko-KR" altLang="en-US" sz="1600" dirty="0" err="1" smtClean="0">
                <a:latin typeface="+mn-ea"/>
                <a:ea typeface="+mn-ea"/>
              </a:rPr>
              <a:t>가질수</a:t>
            </a:r>
            <a:r>
              <a:rPr lang="ko-KR" altLang="en-US" sz="1600" dirty="0" smtClean="0">
                <a:latin typeface="+mn-ea"/>
                <a:ea typeface="+mn-ea"/>
              </a:rPr>
              <a:t> 있다</a:t>
            </a:r>
            <a:r>
              <a:rPr lang="en-US" altLang="ko-KR" sz="1600" dirty="0" smtClean="0">
                <a:latin typeface="+mn-ea"/>
                <a:ea typeface="+mn-ea"/>
              </a:rPr>
              <a:t>.  </a:t>
            </a: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다</a:t>
            </a:r>
            <a:r>
              <a:rPr lang="en-US" altLang="ko-KR" sz="1600" dirty="0" smtClean="0">
                <a:latin typeface="+mn-ea"/>
                <a:ea typeface="+mn-ea"/>
              </a:rPr>
              <a:t>. default tag</a:t>
            </a:r>
            <a:r>
              <a:rPr lang="ko-KR" altLang="en-US" sz="1600" dirty="0" smtClean="0">
                <a:latin typeface="+mn-ea"/>
                <a:ea typeface="+mn-ea"/>
              </a:rPr>
              <a:t>는 </a:t>
            </a:r>
            <a:r>
              <a:rPr lang="en-US" altLang="ko-KR" sz="1600" dirty="0" smtClean="0">
                <a:latin typeface="+mn-ea"/>
                <a:ea typeface="+mn-ea"/>
              </a:rPr>
              <a:t>latest</a:t>
            </a: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라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다운로드 받은 이미지로 컨테이너를 구동할 경우 다운로드 불필요하므로 구동시간이 짧음  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24217" r="16087"/>
          <a:stretch/>
        </p:blipFill>
        <p:spPr bwMode="auto">
          <a:xfrm>
            <a:off x="647986" y="2430289"/>
            <a:ext cx="7272808" cy="378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r>
              <a:rPr lang="ko-KR" altLang="en-US" sz="2000" dirty="0" smtClean="0">
                <a:latin typeface="+mn-ea"/>
                <a:ea typeface="+mn-ea"/>
              </a:rPr>
              <a:t>이미지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image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2760" y="1203479"/>
            <a:ext cx="959943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search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ubuntu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INDEX       NAME                                        DESCRIPTION                                     STARS     OFFICIAL   AUTOMATED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                            Ubuntu is a </a:t>
            </a:r>
            <a:r>
              <a:rPr lang="en-US" altLang="ko-KR" sz="1000" dirty="0" err="1">
                <a:latin typeface="+mn-ea"/>
                <a:ea typeface="+mn-ea"/>
              </a:rPr>
              <a:t>Debian</a:t>
            </a:r>
            <a:r>
              <a:rPr lang="en-US" altLang="ko-KR" sz="1000" dirty="0">
                <a:latin typeface="+mn-ea"/>
                <a:ea typeface="+mn-ea"/>
              </a:rPr>
              <a:t>-based Linux operating s...   3480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-upstart                    </a:t>
            </a:r>
            <a:r>
              <a:rPr lang="en-US" altLang="ko-KR" sz="1000" dirty="0" err="1">
                <a:latin typeface="+mn-ea"/>
                <a:ea typeface="+mn-ea"/>
              </a:rPr>
              <a:t>Upstart</a:t>
            </a:r>
            <a:r>
              <a:rPr lang="en-US" altLang="ko-KR" sz="1000" dirty="0">
                <a:latin typeface="+mn-ea"/>
                <a:ea typeface="+mn-ea"/>
              </a:rPr>
              <a:t> is an event-based replacement for ...   60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torusware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speedus-ubuntu</a:t>
            </a:r>
            <a:r>
              <a:rPr lang="en-US" altLang="ko-KR" sz="1000" dirty="0">
                <a:latin typeface="+mn-ea"/>
                <a:ea typeface="+mn-ea"/>
              </a:rPr>
              <a:t>          Always updated official Ubuntu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imag</a:t>
            </a:r>
            <a:r>
              <a:rPr lang="en-US" altLang="ko-KR" sz="1000" dirty="0">
                <a:latin typeface="+mn-ea"/>
                <a:ea typeface="+mn-ea"/>
              </a:rPr>
              <a:t>...   25           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ubuntu-debootstrap</a:t>
            </a:r>
            <a:r>
              <a:rPr lang="en-US" altLang="ko-KR" sz="1000" dirty="0">
                <a:latin typeface="+mn-ea"/>
                <a:ea typeface="+mn-ea"/>
              </a:rPr>
              <a:t>                </a:t>
            </a:r>
            <a:r>
              <a:rPr lang="en-US" altLang="ko-KR" sz="1000" dirty="0" err="1">
                <a:latin typeface="+mn-ea"/>
                <a:ea typeface="+mn-ea"/>
              </a:rPr>
              <a:t>debootstrap</a:t>
            </a:r>
            <a:r>
              <a:rPr lang="en-US" altLang="ko-KR" sz="1000" dirty="0">
                <a:latin typeface="+mn-ea"/>
                <a:ea typeface="+mn-ea"/>
              </a:rPr>
              <a:t> --variant=</a:t>
            </a:r>
            <a:r>
              <a:rPr lang="en-US" altLang="ko-KR" sz="1000" dirty="0" err="1">
                <a:latin typeface="+mn-ea"/>
                <a:ea typeface="+mn-ea"/>
              </a:rPr>
              <a:t>minbase</a:t>
            </a:r>
            <a:r>
              <a:rPr lang="en-US" altLang="ko-KR" sz="1000" dirty="0">
                <a:latin typeface="+mn-ea"/>
                <a:ea typeface="+mn-ea"/>
              </a:rPr>
              <a:t> --components...   24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rastasheep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ubuntu-sshd</a:t>
            </a:r>
            <a:r>
              <a:rPr lang="en-US" altLang="ko-KR" sz="1000" dirty="0">
                <a:latin typeface="+mn-ea"/>
                <a:ea typeface="+mn-ea"/>
              </a:rPr>
              <a:t>            </a:t>
            </a:r>
            <a:r>
              <a:rPr lang="en-US" altLang="ko-KR" sz="1000" dirty="0" err="1">
                <a:latin typeface="+mn-ea"/>
                <a:ea typeface="+mn-ea"/>
              </a:rPr>
              <a:t>Dockerized</a:t>
            </a:r>
            <a:r>
              <a:rPr lang="en-US" altLang="ko-KR" sz="1000" dirty="0">
                <a:latin typeface="+mn-ea"/>
                <a:ea typeface="+mn-ea"/>
              </a:rPr>
              <a:t> SSH service, built on top of </a:t>
            </a:r>
            <a:r>
              <a:rPr lang="en-US" altLang="ko-KR" sz="1000" dirty="0" err="1">
                <a:latin typeface="+mn-ea"/>
                <a:ea typeface="+mn-ea"/>
              </a:rPr>
              <a:t>of</a:t>
            </a:r>
            <a:r>
              <a:rPr lang="en-US" altLang="ko-KR" sz="1000" dirty="0">
                <a:latin typeface="+mn-ea"/>
                <a:ea typeface="+mn-ea"/>
              </a:rPr>
              <a:t>...   23           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nickistre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-lamp             </a:t>
            </a:r>
            <a:r>
              <a:rPr lang="en-US" altLang="ko-KR" sz="1000" dirty="0" err="1">
                <a:latin typeface="+mn-ea"/>
                <a:ea typeface="+mn-ea"/>
              </a:rPr>
              <a:t>LAMP</a:t>
            </a:r>
            <a:r>
              <a:rPr lang="en-US" altLang="ko-KR" sz="1000" dirty="0">
                <a:latin typeface="+mn-ea"/>
                <a:ea typeface="+mn-ea"/>
              </a:rPr>
              <a:t> server on Ubuntu                           6            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nickistre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-lamp-</a:t>
            </a:r>
            <a:r>
              <a:rPr lang="en-US" altLang="ko-KR" sz="1000" dirty="0" err="1">
                <a:latin typeface="+mn-ea"/>
                <a:ea typeface="+mn-ea"/>
              </a:rPr>
              <a:t>wordpress</a:t>
            </a:r>
            <a:r>
              <a:rPr lang="en-US" altLang="ko-KR" sz="1000" dirty="0">
                <a:latin typeface="+mn-ea"/>
                <a:ea typeface="+mn-ea"/>
              </a:rPr>
              <a:t>   LAMP on Ubuntu with </a:t>
            </a:r>
            <a:r>
              <a:rPr lang="en-US" altLang="ko-KR" sz="1000" dirty="0" err="1">
                <a:latin typeface="+mn-ea"/>
                <a:ea typeface="+mn-ea"/>
              </a:rPr>
              <a:t>wp</a:t>
            </a:r>
            <a:r>
              <a:rPr lang="en-US" altLang="ko-KR" sz="1000" dirty="0">
                <a:latin typeface="+mn-ea"/>
                <a:ea typeface="+mn-ea"/>
              </a:rPr>
              <a:t>-cli installed            5            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nuagebec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                   Simple always updated Ubuntu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images...   4            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nimmis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                     This is a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images different LTS </a:t>
            </a:r>
            <a:r>
              <a:rPr lang="en-US" altLang="ko-KR" sz="1000" dirty="0" err="1">
                <a:latin typeface="+mn-ea"/>
                <a:ea typeface="+mn-ea"/>
              </a:rPr>
              <a:t>vers</a:t>
            </a:r>
            <a:r>
              <a:rPr lang="en-US" altLang="ko-KR" sz="1000" dirty="0">
                <a:latin typeface="+mn-ea"/>
                <a:ea typeface="+mn-ea"/>
              </a:rPr>
              <a:t>...   3            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consol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sakuli-ubuntu-xfce</a:t>
            </a:r>
            <a:r>
              <a:rPr lang="en-US" altLang="ko-KR" sz="1000" dirty="0">
                <a:latin typeface="+mn-ea"/>
                <a:ea typeface="+mn-ea"/>
              </a:rPr>
              <a:t>         </a:t>
            </a:r>
            <a:r>
              <a:rPr lang="en-US" altLang="ko-KR" sz="1000" dirty="0" err="1">
                <a:latin typeface="+mn-ea"/>
                <a:ea typeface="+mn-ea"/>
              </a:rPr>
              <a:t>Sakuli</a:t>
            </a:r>
            <a:r>
              <a:rPr lang="en-US" altLang="ko-KR" sz="1000" dirty="0">
                <a:latin typeface="+mn-ea"/>
                <a:ea typeface="+mn-ea"/>
              </a:rPr>
              <a:t> end-2-end testing and monitoring co...   2            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densuke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-</a:t>
            </a:r>
            <a:r>
              <a:rPr lang="en-US" altLang="ko-KR" sz="1000" dirty="0" err="1">
                <a:latin typeface="+mn-ea"/>
                <a:ea typeface="+mn-ea"/>
              </a:rPr>
              <a:t>jp</a:t>
            </a:r>
            <a:r>
              <a:rPr lang="en-US" altLang="ko-KR" sz="1000" dirty="0">
                <a:latin typeface="+mn-ea"/>
                <a:ea typeface="+mn-ea"/>
              </a:rPr>
              <a:t>-remix           Ubuntu Linux</a:t>
            </a:r>
            <a:r>
              <a:rPr lang="ja-JP" altLang="en-US" sz="1000" dirty="0">
                <a:latin typeface="+mn-ea"/>
                <a:ea typeface="+mn-ea"/>
              </a:rPr>
              <a:t>の</a:t>
            </a:r>
            <a:r>
              <a:rPr lang="ko-KR" altLang="en-US" sz="1000" dirty="0">
                <a:latin typeface="+mn-ea"/>
                <a:ea typeface="+mn-ea"/>
              </a:rPr>
              <a:t>日本語</a:t>
            </a:r>
            <a:r>
              <a:rPr lang="en-US" altLang="ko-KR" sz="1000" dirty="0">
                <a:latin typeface="+mn-ea"/>
                <a:ea typeface="+mn-ea"/>
              </a:rPr>
              <a:t>remix</a:t>
            </a:r>
            <a:r>
              <a:rPr lang="ko-KR" altLang="en-US" sz="1000" dirty="0">
                <a:latin typeface="+mn-ea"/>
                <a:ea typeface="+mn-ea"/>
              </a:rPr>
              <a:t>風味</a:t>
            </a:r>
            <a:r>
              <a:rPr lang="ja-JP" altLang="en-US" sz="1000" dirty="0">
                <a:latin typeface="+mn-ea"/>
                <a:ea typeface="+mn-ea"/>
              </a:rPr>
              <a:t>です                       </a:t>
            </a:r>
            <a:r>
              <a:rPr lang="en-US" altLang="ja-JP" sz="1000" dirty="0">
                <a:latin typeface="+mn-ea"/>
                <a:ea typeface="+mn-ea"/>
              </a:rPr>
              <a:t>2                    [</a:t>
            </a:r>
            <a:r>
              <a:rPr lang="en-US" altLang="ko-KR" sz="1000" dirty="0">
                <a:latin typeface="+mn-ea"/>
                <a:ea typeface="+mn-ea"/>
              </a:rPr>
              <a:t>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maxexcloo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                 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base image built on Ubuntu with Sup...   2            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avatao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                     Ubuntu for challenges                           1            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darksheer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                  Base Ubuntu Image -- Updated hourly             1                    [OK]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   docker.io/</a:t>
            </a:r>
            <a:r>
              <a:rPr lang="en-US" altLang="ko-KR" sz="1000" dirty="0" err="1">
                <a:latin typeface="+mn-ea"/>
                <a:ea typeface="+mn-ea"/>
              </a:rPr>
              <a:t>jordi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                      Ubuntu Base Image                               1                    [OK</a:t>
            </a:r>
            <a:r>
              <a:rPr lang="en-US" altLang="ko-KR" sz="1000" dirty="0" smtClean="0">
                <a:latin typeface="+mn-ea"/>
                <a:ea typeface="+mn-ea"/>
              </a:rPr>
              <a:t>]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pull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ubuntu:latest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Trying to pull repository docker.io/library/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 ... latest: Pulling from library/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808ef855e5b6: Pull complete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267903aa9bd1: Pull complete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d28d8a6a946d: Pull complete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ab035c88d533: Pull complete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Digest: sha256:1bea66e185d3464fec1abda32ffaf2a11de69833cfcf81bd2b9a5be147776814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Status: Downloaded newer image for docker.io/</a:t>
            </a:r>
            <a:r>
              <a:rPr lang="en-US" altLang="ko-KR" sz="1000" dirty="0" err="1">
                <a:latin typeface="+mn-ea"/>
                <a:ea typeface="+mn-ea"/>
              </a:rPr>
              <a:t>ubuntu:latest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images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REPOSITORY          TAG                 IMAGE ID            CREATED             VIRTUAL SIZE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    latest              ab035c88d533        5 days ago          187.9 MB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03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실행 및 접속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4834" y="1206018"/>
            <a:ext cx="98982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run -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it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--name hello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ubuntu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/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bin/bash  -&gt;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(interactive), -t(Pseudo-</a:t>
            </a:r>
            <a:r>
              <a:rPr lang="en-US" altLang="ko-KR" sz="1000" dirty="0" err="1"/>
              <a:t>tty</a:t>
            </a:r>
            <a:r>
              <a:rPr lang="en-US" altLang="ko-KR" sz="1000" dirty="0"/>
              <a:t>) </a:t>
            </a:r>
            <a:r>
              <a:rPr lang="ko-KR" altLang="en-US" sz="1000" dirty="0"/>
              <a:t>옵션을 사용하면 실행된 </a:t>
            </a:r>
            <a:r>
              <a:rPr lang="en-US" altLang="ko-KR" sz="1000" dirty="0"/>
              <a:t>Bash </a:t>
            </a:r>
            <a:r>
              <a:rPr lang="en-US" altLang="ko-KR" sz="1000" dirty="0" smtClean="0"/>
              <a:t>Shell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실행 </a:t>
            </a:r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root@f03772b9ae1a</a:t>
            </a:r>
            <a:r>
              <a:rPr lang="en-US" altLang="ko-KR" sz="1000" dirty="0">
                <a:latin typeface="+mn-ea"/>
                <a:ea typeface="+mn-ea"/>
              </a:rPr>
              <a:t>:/#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cat 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proc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/version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Linux version 3.10.0-327.10.1.el7.x86_64 (builder@kbuilder.dev.centos.org) (</a:t>
            </a:r>
            <a:r>
              <a:rPr lang="en-US" altLang="ko-KR" sz="1000" dirty="0" err="1">
                <a:latin typeface="+mn-ea"/>
                <a:ea typeface="+mn-ea"/>
              </a:rPr>
              <a:t>gcc</a:t>
            </a:r>
            <a:r>
              <a:rPr lang="en-US" altLang="ko-KR" sz="1000" dirty="0">
                <a:latin typeface="+mn-ea"/>
                <a:ea typeface="+mn-ea"/>
              </a:rPr>
              <a:t> version 4.8.3 20140911 (Red Hat 4.8.3-9) (GCC) ) #1 SMP Tue Feb 16 17:03:50 UTC 2016</a:t>
            </a:r>
          </a:p>
          <a:p>
            <a:pPr algn="l"/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ctrl+D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또는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exit 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컨테이너를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stop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시켜면서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빠져나옴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-a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: "</a:t>
            </a:r>
            <a:r>
              <a:rPr lang="en-US" altLang="ko-KR" sz="1000" dirty="0" err="1">
                <a:latin typeface="+mn-ea"/>
                <a:ea typeface="+mn-ea"/>
              </a:rPr>
              <a:t>ps</a:t>
            </a:r>
            <a:r>
              <a:rPr lang="en-US" altLang="ko-KR" sz="1000" dirty="0">
                <a:latin typeface="+mn-ea"/>
                <a:ea typeface="+mn-ea"/>
              </a:rPr>
              <a:t>" requires 0 arguments.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start hello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hello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attach hello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root@f03772b9ae1a</a:t>
            </a:r>
            <a:r>
              <a:rPr lang="en-US" altLang="ko-KR" sz="1000" dirty="0" smtClean="0">
                <a:latin typeface="+mn-ea"/>
                <a:ea typeface="+mn-ea"/>
              </a:rPr>
              <a:t>:/# </a:t>
            </a:r>
            <a:r>
              <a:rPr lang="en-US" altLang="ko-KR" sz="1000" dirty="0" err="1" smtClean="0">
                <a:latin typeface="+mn-ea"/>
                <a:ea typeface="+mn-ea"/>
              </a:rPr>
              <a:t>ps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PID TTY          TIME CMD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   1 ?        00:00:00 bash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14 ?        00:00:00 </a:t>
            </a:r>
            <a:r>
              <a:rPr lang="en-US" altLang="ko-KR" sz="1000" dirty="0" err="1">
                <a:latin typeface="+mn-ea"/>
                <a:ea typeface="+mn-ea"/>
              </a:rPr>
              <a:t>ps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Ctrl+p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+ q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컨테이너를 유지하면서 </a:t>
            </a:r>
            <a:r>
              <a:rPr lang="ko-KR" altLang="en-US" sz="1000" b="1" dirty="0" err="1">
                <a:solidFill>
                  <a:srgbClr val="FF0000"/>
                </a:solidFill>
                <a:latin typeface="+mn-ea"/>
              </a:rPr>
              <a:t>빠져나옴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) </a:t>
            </a:r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exec -it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f03772b9ae1a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bin/bash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exec command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는 추가적인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process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를 실행시킴 </a:t>
            </a:r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root@c9861a51faea:/#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ef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bash</a:t>
            </a:r>
          </a:p>
          <a:p>
            <a:pPr algn="l"/>
            <a:r>
              <a:rPr lang="en-US" altLang="ko-KR" sz="1000" dirty="0">
                <a:latin typeface="+mn-ea"/>
              </a:rPr>
              <a:t>root          1      0  0 13:09 ?        00:00:00 /bin/bash</a:t>
            </a:r>
          </a:p>
          <a:p>
            <a:pPr algn="l"/>
            <a:r>
              <a:rPr lang="en-US" altLang="ko-KR" sz="1000" dirty="0">
                <a:latin typeface="+mn-ea"/>
              </a:rPr>
              <a:t>root         15      0  0 13:11 ?        00:00:00 /</a:t>
            </a:r>
            <a:r>
              <a:rPr lang="en-US" altLang="ko-KR" sz="1000" dirty="0" smtClean="0">
                <a:latin typeface="+mn-ea"/>
              </a:rPr>
              <a:t>bin/bash</a:t>
            </a:r>
            <a:endParaRPr lang="en-US" altLang="ko-KR" sz="1000" dirty="0">
              <a:latin typeface="+mn-ea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r>
              <a:rPr lang="ko-KR" altLang="en-US" sz="2000" dirty="0" smtClean="0">
                <a:latin typeface="+mn-ea"/>
                <a:ea typeface="+mn-ea"/>
              </a:rPr>
              <a:t>이미지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60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 bwMode="auto">
          <a:xfrm>
            <a:off x="828006" y="954125"/>
            <a:ext cx="8172908" cy="273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</a:rPr>
              <a:t>1. </a:t>
            </a:r>
            <a:r>
              <a:rPr lang="en-US" altLang="ko-KR" sz="2000" b="1" dirty="0" err="1" smtClean="0">
                <a:latin typeface="+mn-ea"/>
              </a:rPr>
              <a:t>docker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이론</a:t>
            </a:r>
            <a:endParaRPr lang="en-US" altLang="ko-KR" sz="2000" b="1" dirty="0">
              <a:latin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  <a:ea typeface="+mn-ea"/>
              </a:rPr>
              <a:t>2. </a:t>
            </a:r>
            <a:r>
              <a:rPr lang="en-US" altLang="ko-KR" sz="2000" b="1" dirty="0" err="1" smtClean="0">
                <a:latin typeface="+mn-ea"/>
                <a:ea typeface="+mn-ea"/>
              </a:rPr>
              <a:t>docker</a:t>
            </a:r>
            <a:r>
              <a:rPr lang="ko-KR" altLang="en-US" sz="2000" b="1" dirty="0" smtClean="0">
                <a:latin typeface="+mn-ea"/>
                <a:ea typeface="+mn-ea"/>
              </a:rPr>
              <a:t>설치</a:t>
            </a:r>
            <a:r>
              <a:rPr lang="en-US" altLang="ko-KR" sz="2000" b="1" dirty="0" smtClean="0">
                <a:latin typeface="+mn-ea"/>
                <a:ea typeface="+mn-ea"/>
              </a:rPr>
              <a:t>/</a:t>
            </a:r>
            <a:r>
              <a:rPr lang="ko-KR" altLang="en-US" sz="2000" b="1" dirty="0" err="1" smtClean="0">
                <a:latin typeface="+mn-ea"/>
                <a:ea typeface="+mn-ea"/>
              </a:rPr>
              <a:t>레포지터리</a:t>
            </a:r>
            <a:r>
              <a:rPr lang="ko-KR" altLang="en-US" sz="2000" b="1" dirty="0" smtClean="0">
                <a:latin typeface="+mn-ea"/>
                <a:ea typeface="+mn-ea"/>
              </a:rPr>
              <a:t> 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  <a:ea typeface="+mn-ea"/>
              </a:rPr>
              <a:t>3. </a:t>
            </a:r>
            <a:r>
              <a:rPr lang="en-US" altLang="ko-KR" sz="2000" b="1" dirty="0" err="1" smtClean="0">
                <a:latin typeface="+mn-ea"/>
                <a:ea typeface="+mn-ea"/>
              </a:rPr>
              <a:t>docker</a:t>
            </a:r>
            <a:r>
              <a:rPr lang="ko-KR" altLang="en-US" sz="2000" b="1" dirty="0" smtClean="0">
                <a:latin typeface="+mn-ea"/>
                <a:ea typeface="+mn-ea"/>
              </a:rPr>
              <a:t>볼륨</a:t>
            </a:r>
            <a:r>
              <a:rPr lang="en-US" altLang="ko-KR" sz="2000" b="1" dirty="0" smtClean="0">
                <a:latin typeface="+mn-ea"/>
                <a:ea typeface="+mn-ea"/>
              </a:rPr>
              <a:t>/</a:t>
            </a:r>
            <a:r>
              <a:rPr lang="ko-KR" altLang="en-US" sz="2000" b="1" dirty="0" smtClean="0">
                <a:latin typeface="+mn-ea"/>
                <a:ea typeface="+mn-ea"/>
              </a:rPr>
              <a:t>네트워크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2000" b="1" dirty="0" smtClean="0">
                <a:latin typeface="+mn-ea"/>
                <a:ea typeface="+mn-ea"/>
              </a:rPr>
              <a:t>4. </a:t>
            </a:r>
            <a:r>
              <a:rPr lang="en-US" altLang="ko-KR" sz="2000" b="1" dirty="0" err="1" smtClean="0">
                <a:latin typeface="+mn-ea"/>
                <a:ea typeface="+mn-ea"/>
              </a:rPr>
              <a:t>microservice</a:t>
            </a:r>
            <a:r>
              <a:rPr lang="en-US" altLang="ko-KR" sz="2000" b="1" dirty="0" smtClean="0">
                <a:latin typeface="+mn-ea"/>
                <a:ea typeface="+mn-ea"/>
              </a:rPr>
              <a:t>/</a:t>
            </a:r>
            <a:r>
              <a:rPr lang="en-US" altLang="ko-KR" sz="2000" b="1" dirty="0" err="1" smtClean="0">
                <a:latin typeface="+mn-ea"/>
                <a:ea typeface="+mn-ea"/>
              </a:rPr>
              <a:t>lxd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71428" y="234045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ko-KR" alt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목차</a:t>
            </a:r>
            <a:endParaRPr kumimoji="1" lang="ko-KR" alt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786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253028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기본명령어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가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en-US" altLang="ko-KR" sz="1600" dirty="0" err="1">
                <a:latin typeface="+mn-ea"/>
                <a:ea typeface="+mn-ea"/>
              </a:rPr>
              <a:t>Docker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컨테이너가 동작하고 있으면 </a:t>
            </a:r>
            <a:r>
              <a:rPr lang="ko-KR" altLang="en-US" sz="1600" dirty="0" err="1" smtClean="0">
                <a:latin typeface="+mn-ea"/>
                <a:ea typeface="+mn-ea"/>
              </a:rPr>
              <a:t>삭제할수</a:t>
            </a:r>
            <a:r>
              <a:rPr lang="ko-KR" altLang="en-US" sz="1600" dirty="0" smtClean="0">
                <a:latin typeface="+mn-ea"/>
                <a:ea typeface="+mn-ea"/>
              </a:rPr>
              <a:t> 없음</a:t>
            </a:r>
            <a:endParaRPr lang="en-US" altLang="ko-KR" sz="1600" dirty="0">
              <a:latin typeface="+mn-ea"/>
              <a:ea typeface="+mn-ea"/>
            </a:endParaRP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나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en-US" altLang="ko-KR" sz="1600" dirty="0" err="1">
                <a:latin typeface="+mn-ea"/>
                <a:ea typeface="+mn-ea"/>
              </a:rPr>
              <a:t>Docker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컨테이너가 모두 </a:t>
            </a:r>
            <a:r>
              <a:rPr lang="ko-KR" altLang="en-US" sz="1600" dirty="0" err="1" smtClean="0">
                <a:latin typeface="+mn-ea"/>
                <a:ea typeface="+mn-ea"/>
              </a:rPr>
              <a:t>삭제되있지</a:t>
            </a:r>
            <a:r>
              <a:rPr lang="ko-KR" altLang="en-US" sz="1600" dirty="0" smtClean="0">
                <a:latin typeface="+mn-ea"/>
                <a:ea typeface="+mn-ea"/>
              </a:rPr>
              <a:t> 않으면 해당 이미지를 </a:t>
            </a:r>
            <a:r>
              <a:rPr lang="ko-KR" altLang="en-US" sz="1600" dirty="0" err="1" smtClean="0">
                <a:latin typeface="+mn-ea"/>
                <a:ea typeface="+mn-ea"/>
              </a:rPr>
              <a:t>삭제할수</a:t>
            </a:r>
            <a:r>
              <a:rPr lang="ko-KR" altLang="en-US" sz="1600" dirty="0" smtClean="0">
                <a:latin typeface="+mn-ea"/>
                <a:ea typeface="+mn-ea"/>
              </a:rPr>
              <a:t> 없음</a:t>
            </a:r>
            <a:endParaRPr lang="en-US" altLang="ko-KR" sz="1800" b="1" dirty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 t="29561" r="42461" b="14035"/>
          <a:stretch/>
        </p:blipFill>
        <p:spPr bwMode="auto">
          <a:xfrm>
            <a:off x="533027" y="1972919"/>
            <a:ext cx="5273884" cy="358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3752712" y="3374675"/>
            <a:ext cx="17281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400" b="1" kern="0" noProof="0" dirty="0" err="1" smtClean="0">
                <a:latin typeface="+mn-lt"/>
                <a:ea typeface="+mn-ea"/>
              </a:rPr>
              <a:t>docker</a:t>
            </a:r>
            <a:r>
              <a:rPr lang="en-US" altLang="ko-KR" sz="1400" b="1" kern="0" noProof="0" dirty="0" smtClean="0">
                <a:latin typeface="+mn-lt"/>
                <a:ea typeface="+mn-ea"/>
              </a:rPr>
              <a:t> kill </a:t>
            </a:r>
            <a:r>
              <a:rPr lang="en-US" altLang="ko-KR" sz="1400" b="1" kern="0" noProof="0" dirty="0" err="1" smtClean="0">
                <a:latin typeface="+mn-lt"/>
                <a:ea typeface="+mn-ea"/>
              </a:rPr>
              <a:t>ubuntu</a:t>
            </a:r>
            <a:r>
              <a:rPr lang="en-US" altLang="ko-KR" sz="1400" b="1" kern="0" noProof="0" dirty="0" smtClean="0">
                <a:latin typeface="+mn-lt"/>
                <a:ea typeface="+mn-ea"/>
              </a:rPr>
              <a:t> </a:t>
            </a:r>
            <a:endParaRPr kumimoji="1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삭제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2760" y="1203479"/>
            <a:ext cx="959943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nginx</a:t>
            </a:r>
            <a:r>
              <a:rPr lang="en-US" altLang="ko-KR" sz="1000" dirty="0">
                <a:latin typeface="+mn-ea"/>
                <a:ea typeface="+mn-ea"/>
              </a:rPr>
              <a:t>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CONTAINER ID        IMAGE               COMMAND                  CREATED             STATUS              PORTS                NAMES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a21a340f640c        </a:t>
            </a:r>
            <a:r>
              <a:rPr lang="en-US" altLang="ko-KR" sz="1000" dirty="0" err="1">
                <a:latin typeface="+mn-ea"/>
                <a:ea typeface="+mn-ea"/>
              </a:rPr>
              <a:t>nginx</a:t>
            </a:r>
            <a:r>
              <a:rPr lang="en-US" altLang="ko-KR" sz="1000" dirty="0">
                <a:latin typeface="+mn-ea"/>
                <a:ea typeface="+mn-ea"/>
              </a:rPr>
              <a:t>               "</a:t>
            </a:r>
            <a:r>
              <a:rPr lang="en-US" altLang="ko-KR" sz="1000" dirty="0" err="1">
                <a:latin typeface="+mn-ea"/>
                <a:ea typeface="+mn-ea"/>
              </a:rPr>
              <a:t>nginx</a:t>
            </a:r>
            <a:r>
              <a:rPr lang="en-US" altLang="ko-KR" sz="1000" dirty="0">
                <a:latin typeface="+mn-ea"/>
                <a:ea typeface="+mn-ea"/>
              </a:rPr>
              <a:t>"                  4 seconds ago       Up 3 seconds        80/</a:t>
            </a:r>
            <a:r>
              <a:rPr lang="en-US" altLang="ko-KR" sz="1000" dirty="0" err="1">
                <a:latin typeface="+mn-ea"/>
                <a:ea typeface="+mn-ea"/>
              </a:rPr>
              <a:t>tcp</a:t>
            </a:r>
            <a:r>
              <a:rPr lang="en-US" altLang="ko-KR" sz="1000" dirty="0">
                <a:latin typeface="+mn-ea"/>
                <a:ea typeface="+mn-ea"/>
              </a:rPr>
              <a:t>               </a:t>
            </a:r>
            <a:r>
              <a:rPr lang="en-US" altLang="ko-KR" sz="1000" dirty="0" err="1">
                <a:latin typeface="+mn-ea"/>
                <a:ea typeface="+mn-ea"/>
              </a:rPr>
              <a:t>focused_bhaskara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ff8e3dcd8b59        </a:t>
            </a:r>
            <a:r>
              <a:rPr lang="en-US" altLang="ko-KR" sz="1000" dirty="0" err="1">
                <a:latin typeface="+mn-ea"/>
                <a:ea typeface="+mn-ea"/>
              </a:rPr>
              <a:t>wordpress</a:t>
            </a:r>
            <a:r>
              <a:rPr lang="en-US" altLang="ko-KR" sz="1000" dirty="0">
                <a:latin typeface="+mn-ea"/>
                <a:ea typeface="+mn-ea"/>
              </a:rPr>
              <a:t>           "/bin/</a:t>
            </a:r>
            <a:r>
              <a:rPr lang="en-US" altLang="ko-KR" sz="1000" dirty="0" err="1">
                <a:latin typeface="+mn-ea"/>
                <a:ea typeface="+mn-ea"/>
              </a:rPr>
              <a:t>sh</a:t>
            </a:r>
            <a:r>
              <a:rPr lang="en-US" altLang="ko-KR" sz="1000" dirty="0">
                <a:latin typeface="+mn-ea"/>
                <a:ea typeface="+mn-ea"/>
              </a:rPr>
              <a:t> -c /</a:t>
            </a:r>
            <a:r>
              <a:rPr lang="en-US" altLang="ko-KR" sz="1000" dirty="0" err="1">
                <a:latin typeface="+mn-ea"/>
                <a:ea typeface="+mn-ea"/>
              </a:rPr>
              <a:t>entrypoi</a:t>
            </a:r>
            <a:r>
              <a:rPr lang="en-US" altLang="ko-KR" sz="1000" dirty="0">
                <a:latin typeface="+mn-ea"/>
                <a:ea typeface="+mn-ea"/>
              </a:rPr>
              <a:t>"   3 hours ago         Up 3 hours          0.0.0.0:80-&gt;80/</a:t>
            </a:r>
            <a:r>
              <a:rPr lang="en-US" altLang="ko-KR" sz="1000" dirty="0" err="1">
                <a:latin typeface="+mn-ea"/>
                <a:ea typeface="+mn-ea"/>
              </a:rPr>
              <a:t>tcp</a:t>
            </a:r>
            <a:r>
              <a:rPr lang="en-US" altLang="ko-KR" sz="1000" dirty="0">
                <a:latin typeface="+mn-ea"/>
                <a:ea typeface="+mn-ea"/>
              </a:rPr>
              <a:t>   example-</a:t>
            </a:r>
            <a:r>
              <a:rPr lang="en-US" altLang="ko-KR" sz="1000" dirty="0" err="1">
                <a:latin typeface="+mn-ea"/>
                <a:ea typeface="+mn-ea"/>
              </a:rPr>
              <a:t>wp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3d2f5501f515        </a:t>
            </a:r>
            <a:r>
              <a:rPr lang="en-US" altLang="ko-KR" sz="1000" dirty="0" err="1">
                <a:latin typeface="+mn-ea"/>
                <a:ea typeface="+mn-ea"/>
              </a:rPr>
              <a:t>mysql</a:t>
            </a:r>
            <a:r>
              <a:rPr lang="en-US" altLang="ko-KR" sz="1000" dirty="0">
                <a:latin typeface="+mn-ea"/>
                <a:ea typeface="+mn-ea"/>
              </a:rPr>
              <a:t>               "/bin/</a:t>
            </a:r>
            <a:r>
              <a:rPr lang="en-US" altLang="ko-KR" sz="1000" dirty="0" err="1">
                <a:latin typeface="+mn-ea"/>
                <a:ea typeface="+mn-ea"/>
              </a:rPr>
              <a:t>sh</a:t>
            </a:r>
            <a:r>
              <a:rPr lang="en-US" altLang="ko-KR" sz="1000" dirty="0">
                <a:latin typeface="+mn-ea"/>
                <a:ea typeface="+mn-ea"/>
              </a:rPr>
              <a:t> -c /</a:t>
            </a:r>
            <a:r>
              <a:rPr lang="en-US" altLang="ko-KR" sz="1000" dirty="0" err="1">
                <a:latin typeface="+mn-ea"/>
                <a:ea typeface="+mn-ea"/>
              </a:rPr>
              <a:t>entrypoi</a:t>
            </a:r>
            <a:r>
              <a:rPr lang="en-US" altLang="ko-KR" sz="1000" dirty="0">
                <a:latin typeface="+mn-ea"/>
                <a:ea typeface="+mn-ea"/>
              </a:rPr>
              <a:t>"   3 hours ago         Up 3 hours          3306/</a:t>
            </a:r>
            <a:r>
              <a:rPr lang="en-US" altLang="ko-KR" sz="1000" dirty="0" err="1">
                <a:latin typeface="+mn-ea"/>
                <a:ea typeface="+mn-ea"/>
              </a:rPr>
              <a:t>tcp</a:t>
            </a:r>
            <a:r>
              <a:rPr lang="en-US" altLang="ko-KR" sz="1000" dirty="0">
                <a:latin typeface="+mn-ea"/>
                <a:ea typeface="+mn-ea"/>
              </a:rPr>
              <a:t>             </a:t>
            </a:r>
            <a:r>
              <a:rPr lang="en-US" altLang="ko-KR" sz="1000" dirty="0" err="1">
                <a:latin typeface="+mn-ea"/>
                <a:ea typeface="+mn-ea"/>
              </a:rPr>
              <a:t>db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nginx</a:t>
            </a:r>
            <a:r>
              <a:rPr lang="en-US" altLang="ko-KR" sz="1000" dirty="0">
                <a:latin typeface="+mn-ea"/>
                <a:ea typeface="+mn-ea"/>
              </a:rPr>
              <a:t>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stop a21a340f640c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a21a340f640c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nginx</a:t>
            </a:r>
            <a:r>
              <a:rPr lang="en-US" altLang="ko-KR" sz="1000" dirty="0">
                <a:latin typeface="+mn-ea"/>
                <a:ea typeface="+mn-ea"/>
              </a:rPr>
              <a:t>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-a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CONTAINER ID        IMAGE               COMMAND                  CREATED             STATUS                            PORTS                NAMES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a21a340f640c        </a:t>
            </a:r>
            <a:r>
              <a:rPr lang="en-US" altLang="ko-KR" sz="1000" dirty="0" err="1">
                <a:latin typeface="+mn-ea"/>
                <a:ea typeface="+mn-ea"/>
              </a:rPr>
              <a:t>nginx</a:t>
            </a:r>
            <a:r>
              <a:rPr lang="en-US" altLang="ko-KR" sz="1000" dirty="0">
                <a:latin typeface="+mn-ea"/>
                <a:ea typeface="+mn-ea"/>
              </a:rPr>
              <a:t>               "</a:t>
            </a:r>
            <a:r>
              <a:rPr lang="en-US" altLang="ko-KR" sz="1000" dirty="0" err="1">
                <a:latin typeface="+mn-ea"/>
                <a:ea typeface="+mn-ea"/>
              </a:rPr>
              <a:t>nginx</a:t>
            </a:r>
            <a:r>
              <a:rPr lang="en-US" altLang="ko-KR" sz="1000" dirty="0">
                <a:latin typeface="+mn-ea"/>
                <a:ea typeface="+mn-ea"/>
              </a:rPr>
              <a:t>"                  29 seconds ago      Exited (0) 12 seconds ago                              </a:t>
            </a:r>
            <a:r>
              <a:rPr lang="en-US" altLang="ko-KR" sz="1000" dirty="0" err="1">
                <a:latin typeface="+mn-ea"/>
                <a:ea typeface="+mn-ea"/>
              </a:rPr>
              <a:t>focused_bhaskara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503c7721442e        353936cec1c9        "/bin/bash"              8 minutes ago       Exited (127) About a minute ago                        </a:t>
            </a:r>
            <a:r>
              <a:rPr lang="en-US" altLang="ko-KR" sz="1000" dirty="0" err="1">
                <a:latin typeface="+mn-ea"/>
                <a:ea typeface="+mn-ea"/>
              </a:rPr>
              <a:t>modest_mayer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ff8e3dcd8b59        </a:t>
            </a:r>
            <a:r>
              <a:rPr lang="en-US" altLang="ko-KR" sz="1000" dirty="0" err="1">
                <a:latin typeface="+mn-ea"/>
                <a:ea typeface="+mn-ea"/>
              </a:rPr>
              <a:t>wordpress</a:t>
            </a:r>
            <a:r>
              <a:rPr lang="en-US" altLang="ko-KR" sz="1000" dirty="0">
                <a:latin typeface="+mn-ea"/>
                <a:ea typeface="+mn-ea"/>
              </a:rPr>
              <a:t>           "/bin/</a:t>
            </a:r>
            <a:r>
              <a:rPr lang="en-US" altLang="ko-KR" sz="1000" dirty="0" err="1">
                <a:latin typeface="+mn-ea"/>
                <a:ea typeface="+mn-ea"/>
              </a:rPr>
              <a:t>sh</a:t>
            </a:r>
            <a:r>
              <a:rPr lang="en-US" altLang="ko-KR" sz="1000" dirty="0">
                <a:latin typeface="+mn-ea"/>
                <a:ea typeface="+mn-ea"/>
              </a:rPr>
              <a:t> -c /</a:t>
            </a:r>
            <a:r>
              <a:rPr lang="en-US" altLang="ko-KR" sz="1000" dirty="0" err="1">
                <a:latin typeface="+mn-ea"/>
                <a:ea typeface="+mn-ea"/>
              </a:rPr>
              <a:t>entrypoi</a:t>
            </a:r>
            <a:r>
              <a:rPr lang="en-US" altLang="ko-KR" sz="1000" dirty="0">
                <a:latin typeface="+mn-ea"/>
                <a:ea typeface="+mn-ea"/>
              </a:rPr>
              <a:t>"   3 hours ago         Up 3 hours                        0.0.0.0:80-&gt;80/</a:t>
            </a:r>
            <a:r>
              <a:rPr lang="en-US" altLang="ko-KR" sz="1000" dirty="0" err="1">
                <a:latin typeface="+mn-ea"/>
                <a:ea typeface="+mn-ea"/>
              </a:rPr>
              <a:t>tcp</a:t>
            </a:r>
            <a:r>
              <a:rPr lang="en-US" altLang="ko-KR" sz="1000" dirty="0">
                <a:latin typeface="+mn-ea"/>
                <a:ea typeface="+mn-ea"/>
              </a:rPr>
              <a:t>   example-</a:t>
            </a:r>
            <a:r>
              <a:rPr lang="en-US" altLang="ko-KR" sz="1000" dirty="0" err="1">
                <a:latin typeface="+mn-ea"/>
                <a:ea typeface="+mn-ea"/>
              </a:rPr>
              <a:t>wp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3d2f5501f515        </a:t>
            </a:r>
            <a:r>
              <a:rPr lang="en-US" altLang="ko-KR" sz="1000" dirty="0" err="1">
                <a:latin typeface="+mn-ea"/>
                <a:ea typeface="+mn-ea"/>
              </a:rPr>
              <a:t>mysql</a:t>
            </a:r>
            <a:r>
              <a:rPr lang="en-US" altLang="ko-KR" sz="1000" dirty="0">
                <a:latin typeface="+mn-ea"/>
                <a:ea typeface="+mn-ea"/>
              </a:rPr>
              <a:t>               "/bin/</a:t>
            </a:r>
            <a:r>
              <a:rPr lang="en-US" altLang="ko-KR" sz="1000" dirty="0" err="1">
                <a:latin typeface="+mn-ea"/>
                <a:ea typeface="+mn-ea"/>
              </a:rPr>
              <a:t>sh</a:t>
            </a:r>
            <a:r>
              <a:rPr lang="en-US" altLang="ko-KR" sz="1000" dirty="0">
                <a:latin typeface="+mn-ea"/>
                <a:ea typeface="+mn-ea"/>
              </a:rPr>
              <a:t> -c /</a:t>
            </a:r>
            <a:r>
              <a:rPr lang="en-US" altLang="ko-KR" sz="1000" dirty="0" err="1">
                <a:latin typeface="+mn-ea"/>
                <a:ea typeface="+mn-ea"/>
              </a:rPr>
              <a:t>entrypoi</a:t>
            </a:r>
            <a:r>
              <a:rPr lang="en-US" altLang="ko-KR" sz="1000" dirty="0">
                <a:latin typeface="+mn-ea"/>
                <a:ea typeface="+mn-ea"/>
              </a:rPr>
              <a:t>"   3 hours ago         Up 3 hours                        3306/</a:t>
            </a:r>
            <a:r>
              <a:rPr lang="en-US" altLang="ko-KR" sz="1000" dirty="0" err="1">
                <a:latin typeface="+mn-ea"/>
                <a:ea typeface="+mn-ea"/>
              </a:rPr>
              <a:t>tcp</a:t>
            </a:r>
            <a:r>
              <a:rPr lang="en-US" altLang="ko-KR" sz="1000" dirty="0">
                <a:latin typeface="+mn-ea"/>
                <a:ea typeface="+mn-ea"/>
              </a:rPr>
              <a:t>             </a:t>
            </a:r>
            <a:r>
              <a:rPr lang="en-US" altLang="ko-KR" sz="1000" dirty="0" err="1">
                <a:latin typeface="+mn-ea"/>
                <a:ea typeface="+mn-ea"/>
              </a:rPr>
              <a:t>db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e2388111e147        </a:t>
            </a:r>
            <a:r>
              <a:rPr lang="en-US" altLang="ko-KR" sz="1000" dirty="0" err="1">
                <a:latin typeface="+mn-ea"/>
                <a:ea typeface="+mn-ea"/>
              </a:rPr>
              <a:t>ubuntu:latest</a:t>
            </a:r>
            <a:r>
              <a:rPr lang="en-US" altLang="ko-KR" sz="1000" dirty="0">
                <a:latin typeface="+mn-ea"/>
                <a:ea typeface="+mn-ea"/>
              </a:rPr>
              <a:t>       "/bin/bash"              4 hours ago         Exited (0) 3 hours ago                                 web1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d0cca2a2b793        </a:t>
            </a:r>
            <a:r>
              <a:rPr lang="en-US" altLang="ko-KR" sz="1000" dirty="0" err="1">
                <a:latin typeface="+mn-ea"/>
                <a:ea typeface="+mn-ea"/>
              </a:rPr>
              <a:t>ubuntu:latest</a:t>
            </a:r>
            <a:r>
              <a:rPr lang="en-US" altLang="ko-KR" sz="1000" dirty="0">
                <a:latin typeface="+mn-ea"/>
                <a:ea typeface="+mn-ea"/>
              </a:rPr>
              <a:t>       "/bin/bash"              5 hours ago         Created                                                web</a:t>
            </a:r>
          </a:p>
          <a:p>
            <a:pPr algn="l"/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nginx</a:t>
            </a:r>
            <a:r>
              <a:rPr lang="en-US" altLang="ko-KR" sz="1000" dirty="0">
                <a:latin typeface="+mn-ea"/>
                <a:ea typeface="+mn-ea"/>
              </a:rPr>
              <a:t>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rm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a21a340f640c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a21a340f640c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nginx</a:t>
            </a:r>
            <a:r>
              <a:rPr lang="en-US" altLang="ko-KR" sz="1000" dirty="0">
                <a:latin typeface="+mn-ea"/>
                <a:ea typeface="+mn-ea"/>
              </a:rPr>
              <a:t>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images 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REPOSITORY                 TAG                 IMAGE ID            CREATED             VIRTUAL SIZE</a:t>
            </a:r>
          </a:p>
          <a:p>
            <a:pPr algn="l"/>
            <a:r>
              <a:rPr lang="en-US" altLang="ko-KR" sz="1000" dirty="0" err="1">
                <a:latin typeface="+mn-ea"/>
                <a:ea typeface="+mn-ea"/>
              </a:rPr>
              <a:t>nginx</a:t>
            </a:r>
            <a:r>
              <a:rPr lang="en-US" altLang="ko-KR" sz="1000" dirty="0">
                <a:latin typeface="+mn-ea"/>
                <a:ea typeface="+mn-ea"/>
              </a:rPr>
              <a:t>                      latest              da6aac6f5de6        10 minutes ago      393.5 MB</a:t>
            </a:r>
          </a:p>
          <a:p>
            <a:pPr algn="l"/>
            <a:r>
              <a:rPr lang="en-US" altLang="ko-KR" sz="1000" dirty="0" err="1">
                <a:latin typeface="+mn-ea"/>
                <a:ea typeface="+mn-ea"/>
              </a:rPr>
              <a:t>wordpress</a:t>
            </a:r>
            <a:r>
              <a:rPr lang="en-US" altLang="ko-KR" sz="1000" dirty="0">
                <a:latin typeface="+mn-ea"/>
                <a:ea typeface="+mn-ea"/>
              </a:rPr>
              <a:t>                  latest              705c483659f5        3 hours ago         308.6 MB</a:t>
            </a:r>
          </a:p>
          <a:p>
            <a:pPr algn="l"/>
            <a:r>
              <a:rPr lang="en-US" altLang="ko-KR" sz="1000" dirty="0" err="1">
                <a:latin typeface="+mn-ea"/>
                <a:ea typeface="+mn-ea"/>
              </a:rPr>
              <a:t>mysql</a:t>
            </a:r>
            <a:r>
              <a:rPr lang="en-US" altLang="ko-KR" sz="1000" dirty="0">
                <a:latin typeface="+mn-ea"/>
                <a:ea typeface="+mn-ea"/>
              </a:rPr>
              <a:t>                      latest              817e0842b929        3 hours ago         344.8 MB</a:t>
            </a:r>
          </a:p>
          <a:p>
            <a:pPr algn="l"/>
            <a:r>
              <a:rPr lang="en-US" altLang="ko-KR" sz="1000" dirty="0" err="1">
                <a:latin typeface="+mn-ea"/>
                <a:ea typeface="+mn-ea"/>
              </a:rPr>
              <a:t>fideloper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-example   0.1                 728669b79d0b        5 hours ago         372.5 MB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docker.io/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           14.04               ab035c88d533        7 days ago          187.9 MB</a:t>
            </a:r>
          </a:p>
          <a:p>
            <a:pPr algn="l"/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nginx</a:t>
            </a:r>
            <a:r>
              <a:rPr lang="en-US" altLang="ko-KR" sz="1000" dirty="0">
                <a:latin typeface="+mn-ea"/>
                <a:ea typeface="+mn-ea"/>
              </a:rPr>
              <a:t>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rmi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nginx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Untagged: </a:t>
            </a:r>
            <a:r>
              <a:rPr lang="en-US" altLang="ko-KR" sz="1000" dirty="0" err="1">
                <a:latin typeface="+mn-ea"/>
                <a:ea typeface="+mn-ea"/>
              </a:rPr>
              <a:t>nginx:latest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Deleted: da6aac6f5de6764b7b73bd62043b3c678fea69b8ed35529210ac5b5e7b68d8b5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Deleted: 1e17fa0b8e838d0fc51664968f023a05fa7d71468245b9ef945a31debdaad664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Deleted: 9940a0310f0f30db550d1a5b779e11efbcb7eeac0b2717c6ef14ebd9a328b52d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Deleted: 518ef7bd1d093a27044dc3a93a208171f6483ebeed90345b96e3aa419593a0af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endParaRPr lang="en-US" altLang="ko-KR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026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4680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Process</a:t>
            </a: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8" t="26623" r="14168" b="19428"/>
          <a:stretch/>
        </p:blipFill>
        <p:spPr bwMode="auto">
          <a:xfrm>
            <a:off x="683990" y="1134145"/>
            <a:ext cx="9217024" cy="265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3990" y="3834445"/>
            <a:ext cx="918102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root@localhost</a:t>
            </a:r>
            <a:r>
              <a:rPr lang="en-US" altLang="ko-KR" dirty="0"/>
              <a:t> ~]# </a:t>
            </a:r>
            <a:r>
              <a:rPr lang="en-US" altLang="ko-KR" b="1" dirty="0" err="1"/>
              <a:t>ps</a:t>
            </a:r>
            <a:r>
              <a:rPr lang="en-US" altLang="ko-KR" b="1" dirty="0"/>
              <a:t> -</a:t>
            </a:r>
            <a:r>
              <a:rPr lang="en-US" altLang="ko-KR" b="1" dirty="0" err="1"/>
              <a:t>ef</a:t>
            </a:r>
            <a:r>
              <a:rPr lang="en-US" altLang="ko-KR" b="1" dirty="0"/>
              <a:t> | </a:t>
            </a:r>
            <a:r>
              <a:rPr lang="en-US" altLang="ko-KR" b="1" dirty="0" err="1"/>
              <a:t>grep</a:t>
            </a:r>
            <a:r>
              <a:rPr lang="en-US" altLang="ko-KR" b="1" dirty="0"/>
              <a:t> </a:t>
            </a:r>
            <a:r>
              <a:rPr lang="en-US" altLang="ko-KR" b="1" dirty="0" err="1"/>
              <a:t>docker</a:t>
            </a:r>
            <a:endParaRPr lang="ko-KR" altLang="ko-KR" dirty="0"/>
          </a:p>
          <a:p>
            <a:pPr algn="l"/>
            <a:r>
              <a:rPr lang="en-US" altLang="ko-KR" dirty="0"/>
              <a:t>root      20489      1  0 06:11 ?        00:00:11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dockerd</a:t>
            </a:r>
            <a:r>
              <a:rPr lang="en-US" altLang="ko-KR" dirty="0"/>
              <a:t>-current --add-runtime </a:t>
            </a:r>
            <a:r>
              <a:rPr lang="en-US" altLang="ko-KR" dirty="0" err="1"/>
              <a:t>docker-runc</a:t>
            </a:r>
            <a:r>
              <a:rPr lang="en-US" altLang="ko-KR" dirty="0"/>
              <a:t>=/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libexec</a:t>
            </a:r>
            <a:r>
              <a:rPr lang="en-US" altLang="ko-KR" dirty="0"/>
              <a:t>/</a:t>
            </a:r>
            <a:r>
              <a:rPr lang="en-US" altLang="ko-KR" dirty="0" err="1"/>
              <a:t>docker</a:t>
            </a:r>
            <a:r>
              <a:rPr lang="en-US" altLang="ko-KR" dirty="0"/>
              <a:t>/</a:t>
            </a:r>
            <a:r>
              <a:rPr lang="en-US" altLang="ko-KR" dirty="0" err="1"/>
              <a:t>docker</a:t>
            </a:r>
            <a:r>
              <a:rPr lang="en-US" altLang="ko-KR" dirty="0"/>
              <a:t>-</a:t>
            </a:r>
            <a:r>
              <a:rPr lang="en-US" altLang="ko-KR" dirty="0" err="1"/>
              <a:t>runc</a:t>
            </a:r>
            <a:r>
              <a:rPr lang="en-US" altLang="ko-KR" dirty="0"/>
              <a:t>-current --default-runtime=</a:t>
            </a:r>
            <a:r>
              <a:rPr lang="en-US" altLang="ko-KR" dirty="0" err="1"/>
              <a:t>docker-runc</a:t>
            </a:r>
            <a:r>
              <a:rPr lang="en-US" altLang="ko-KR" dirty="0"/>
              <a:t> --exec-opt </a:t>
            </a:r>
            <a:r>
              <a:rPr lang="en-US" altLang="ko-KR" dirty="0" err="1"/>
              <a:t>native.cgroupdriver</a:t>
            </a:r>
            <a:r>
              <a:rPr lang="en-US" altLang="ko-KR" dirty="0"/>
              <a:t>=</a:t>
            </a:r>
            <a:r>
              <a:rPr lang="en-US" altLang="ko-KR" dirty="0" err="1"/>
              <a:t>systemd</a:t>
            </a:r>
            <a:r>
              <a:rPr lang="en-US" altLang="ko-KR" dirty="0"/>
              <a:t> --</a:t>
            </a:r>
            <a:r>
              <a:rPr lang="en-US" altLang="ko-KR" dirty="0" err="1"/>
              <a:t>userland</a:t>
            </a:r>
            <a:r>
              <a:rPr lang="en-US" altLang="ko-KR" dirty="0"/>
              <a:t>-proxy-path=/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libexec</a:t>
            </a:r>
            <a:r>
              <a:rPr lang="en-US" altLang="ko-KR" dirty="0"/>
              <a:t>/</a:t>
            </a:r>
            <a:r>
              <a:rPr lang="en-US" altLang="ko-KR" dirty="0" err="1"/>
              <a:t>docker</a:t>
            </a:r>
            <a:r>
              <a:rPr lang="en-US" altLang="ko-KR" dirty="0"/>
              <a:t>/</a:t>
            </a:r>
            <a:r>
              <a:rPr lang="en-US" altLang="ko-KR" dirty="0" err="1"/>
              <a:t>docker</a:t>
            </a:r>
            <a:r>
              <a:rPr lang="en-US" altLang="ko-KR" dirty="0"/>
              <a:t>-proxy-current --</a:t>
            </a:r>
            <a:r>
              <a:rPr lang="en-US" altLang="ko-KR" dirty="0" err="1"/>
              <a:t>selinux</a:t>
            </a:r>
            <a:r>
              <a:rPr lang="en-US" altLang="ko-KR" dirty="0"/>
              <a:t>-enabled --log-driver=</a:t>
            </a:r>
            <a:r>
              <a:rPr lang="en-US" altLang="ko-KR" dirty="0" err="1"/>
              <a:t>journald</a:t>
            </a:r>
            <a:r>
              <a:rPr lang="en-US" altLang="ko-KR" dirty="0"/>
              <a:t> --signature-verification=false</a:t>
            </a:r>
            <a:endParaRPr lang="ko-KR" altLang="ko-KR" dirty="0"/>
          </a:p>
          <a:p>
            <a:pPr algn="l"/>
            <a:r>
              <a:rPr lang="en-US" altLang="ko-KR" dirty="0"/>
              <a:t>root      20492  20489  0 06:11 ?        00:00:00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docker</a:t>
            </a:r>
            <a:r>
              <a:rPr lang="en-US" altLang="ko-KR" dirty="0"/>
              <a:t>-</a:t>
            </a:r>
            <a:r>
              <a:rPr lang="en-US" altLang="ko-KR" dirty="0" err="1"/>
              <a:t>containerd</a:t>
            </a:r>
            <a:r>
              <a:rPr lang="en-US" altLang="ko-KR" dirty="0"/>
              <a:t>-current -l unix:///var/run/docker/libcontainerd/docker-containerd.sock --shim </a:t>
            </a:r>
            <a:r>
              <a:rPr lang="en-US" altLang="ko-KR" dirty="0" err="1"/>
              <a:t>docker</a:t>
            </a:r>
            <a:r>
              <a:rPr lang="en-US" altLang="ko-KR" dirty="0"/>
              <a:t>-</a:t>
            </a:r>
            <a:r>
              <a:rPr lang="en-US" altLang="ko-KR" dirty="0" err="1"/>
              <a:t>containerd</a:t>
            </a:r>
            <a:r>
              <a:rPr lang="en-US" altLang="ko-KR" dirty="0"/>
              <a:t>-shim --metrics-interval=0 --start-timeout 2m --state-</a:t>
            </a:r>
            <a:r>
              <a:rPr lang="en-US" altLang="ko-KR" dirty="0" err="1"/>
              <a:t>dir</a:t>
            </a:r>
            <a:r>
              <a:rPr lang="en-US" altLang="ko-KR" dirty="0"/>
              <a:t> /</a:t>
            </a:r>
            <a:r>
              <a:rPr lang="en-US" altLang="ko-KR" dirty="0" err="1"/>
              <a:t>var</a:t>
            </a:r>
            <a:r>
              <a:rPr lang="en-US" altLang="ko-KR" dirty="0"/>
              <a:t>/run/</a:t>
            </a:r>
            <a:r>
              <a:rPr lang="en-US" altLang="ko-KR" dirty="0" err="1"/>
              <a:t>docker</a:t>
            </a:r>
            <a:r>
              <a:rPr lang="en-US" altLang="ko-KR" dirty="0"/>
              <a:t>/</a:t>
            </a:r>
            <a:r>
              <a:rPr lang="en-US" altLang="ko-KR" dirty="0" err="1"/>
              <a:t>libcontainerd</a:t>
            </a:r>
            <a:r>
              <a:rPr lang="en-US" altLang="ko-KR" dirty="0"/>
              <a:t>/</a:t>
            </a:r>
            <a:r>
              <a:rPr lang="en-US" altLang="ko-KR" dirty="0" err="1"/>
              <a:t>containerd</a:t>
            </a:r>
            <a:r>
              <a:rPr lang="en-US" altLang="ko-KR" dirty="0"/>
              <a:t> --runtime </a:t>
            </a:r>
            <a:r>
              <a:rPr lang="en-US" altLang="ko-KR" dirty="0" err="1"/>
              <a:t>docker-runc</a:t>
            </a:r>
            <a:r>
              <a:rPr lang="en-US" altLang="ko-KR" dirty="0"/>
              <a:t> --runtime-</a:t>
            </a:r>
            <a:r>
              <a:rPr lang="en-US" altLang="ko-KR" dirty="0" err="1"/>
              <a:t>args</a:t>
            </a:r>
            <a:r>
              <a:rPr lang="en-US" altLang="ko-KR" dirty="0"/>
              <a:t> --</a:t>
            </a:r>
            <a:r>
              <a:rPr lang="en-US" altLang="ko-KR" dirty="0" err="1"/>
              <a:t>systemd-cgroup</a:t>
            </a:r>
            <a:r>
              <a:rPr lang="en-US" altLang="ko-KR" dirty="0"/>
              <a:t>=true</a:t>
            </a:r>
            <a:endParaRPr lang="ko-KR" altLang="ko-KR" dirty="0"/>
          </a:p>
          <a:p>
            <a:pPr algn="l"/>
            <a:r>
              <a:rPr lang="en-US" altLang="ko-KR" dirty="0"/>
              <a:t>root      26354  20492  0 08:45 ?        00:00:00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docker</a:t>
            </a:r>
            <a:r>
              <a:rPr lang="en-US" altLang="ko-KR" dirty="0"/>
              <a:t>-</a:t>
            </a:r>
            <a:r>
              <a:rPr lang="en-US" altLang="ko-KR" dirty="0" err="1"/>
              <a:t>containerd</a:t>
            </a:r>
            <a:r>
              <a:rPr lang="en-US" altLang="ko-KR" dirty="0"/>
              <a:t>-shim-current c9861a51faeab55da6353eb5cd18d4226a1f6379c90e302299e7549886ef5415 /</a:t>
            </a:r>
            <a:r>
              <a:rPr lang="en-US" altLang="ko-KR" dirty="0" err="1"/>
              <a:t>var</a:t>
            </a:r>
            <a:r>
              <a:rPr lang="en-US" altLang="ko-KR" dirty="0"/>
              <a:t>/run/</a:t>
            </a:r>
            <a:r>
              <a:rPr lang="en-US" altLang="ko-KR" dirty="0" err="1"/>
              <a:t>docker</a:t>
            </a:r>
            <a:r>
              <a:rPr lang="en-US" altLang="ko-KR" dirty="0"/>
              <a:t>/</a:t>
            </a:r>
            <a:r>
              <a:rPr lang="en-US" altLang="ko-KR" dirty="0" err="1"/>
              <a:t>libcontainerd</a:t>
            </a:r>
            <a:r>
              <a:rPr lang="en-US" altLang="ko-KR" dirty="0"/>
              <a:t>/c9861a51faeab55da6353eb5cd18d4226a1f6379c90e302299e7549886ef5415 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libexec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runc</a:t>
            </a:r>
            <a:r>
              <a:rPr lang="en-US" altLang="ko-KR" dirty="0" smtClean="0"/>
              <a:t>-current</a:t>
            </a:r>
          </a:p>
          <a:p>
            <a:pPr algn="l"/>
            <a:r>
              <a:rPr lang="en-US" altLang="ko-KR" dirty="0" smtClean="0"/>
              <a:t>[</a:t>
            </a:r>
            <a:r>
              <a:rPr lang="en-US" altLang="ko-KR" dirty="0" err="1"/>
              <a:t>root@localhost</a:t>
            </a:r>
            <a:r>
              <a:rPr lang="en-US" altLang="ko-KR" dirty="0"/>
              <a:t> ~]# </a:t>
            </a:r>
            <a:r>
              <a:rPr lang="en-US" altLang="ko-KR" b="1" dirty="0" err="1"/>
              <a:t>ps</a:t>
            </a:r>
            <a:r>
              <a:rPr lang="en-US" altLang="ko-KR" b="1" dirty="0"/>
              <a:t> -</a:t>
            </a:r>
            <a:r>
              <a:rPr lang="en-US" altLang="ko-KR" b="1" dirty="0" err="1"/>
              <a:t>ef</a:t>
            </a:r>
            <a:r>
              <a:rPr lang="en-US" altLang="ko-KR" b="1" dirty="0"/>
              <a:t> | </a:t>
            </a:r>
            <a:r>
              <a:rPr lang="en-US" altLang="ko-KR" b="1" dirty="0" err="1"/>
              <a:t>grep</a:t>
            </a:r>
            <a:r>
              <a:rPr lang="en-US" altLang="ko-KR" b="1" dirty="0"/>
              <a:t> /bin/bash</a:t>
            </a:r>
            <a:endParaRPr lang="ko-KR" altLang="ko-KR" dirty="0"/>
          </a:p>
          <a:p>
            <a:pPr algn="l"/>
            <a:r>
              <a:rPr lang="en-US" altLang="ko-KR" dirty="0"/>
              <a:t>root      26365  26354  0 08:45 pts/1    00:00:00 /bin/bash</a:t>
            </a:r>
            <a:endParaRPr lang="ko-KR" altLang="ko-KR" dirty="0"/>
          </a:p>
        </p:txBody>
      </p:sp>
      <p:cxnSp>
        <p:nvCxnSpPr>
          <p:cNvPr id="10" name="직선 화살표 연결선 9"/>
          <p:cNvCxnSpPr>
            <a:stCxn id="22" idx="6"/>
          </p:cNvCxnSpPr>
          <p:nvPr/>
        </p:nvCxnSpPr>
        <p:spPr bwMode="auto">
          <a:xfrm flipV="1">
            <a:off x="1728106" y="2345838"/>
            <a:ext cx="5472608" cy="228625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직선 화살표 연결선 12"/>
          <p:cNvCxnSpPr>
            <a:stCxn id="25" idx="6"/>
          </p:cNvCxnSpPr>
          <p:nvPr/>
        </p:nvCxnSpPr>
        <p:spPr bwMode="auto">
          <a:xfrm flipV="1">
            <a:off x="1728106" y="3438401"/>
            <a:ext cx="6156684" cy="2574286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직선 화살표 연결선 14"/>
          <p:cNvCxnSpPr>
            <a:stCxn id="18" idx="6"/>
          </p:cNvCxnSpPr>
          <p:nvPr/>
        </p:nvCxnSpPr>
        <p:spPr bwMode="auto">
          <a:xfrm flipV="1">
            <a:off x="1728106" y="2273830"/>
            <a:ext cx="5328592" cy="181820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타원 17"/>
          <p:cNvSpPr/>
          <p:nvPr/>
        </p:nvSpPr>
        <p:spPr bwMode="auto">
          <a:xfrm>
            <a:off x="1152042" y="3966018"/>
            <a:ext cx="576064" cy="25202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1116038" y="5010134"/>
            <a:ext cx="576064" cy="25202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21" name="직선 화살표 연결선 20"/>
          <p:cNvCxnSpPr>
            <a:stCxn id="20" idx="6"/>
          </p:cNvCxnSpPr>
          <p:nvPr/>
        </p:nvCxnSpPr>
        <p:spPr bwMode="auto">
          <a:xfrm flipV="1">
            <a:off x="1692102" y="2858278"/>
            <a:ext cx="6345088" cy="227787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타원 21"/>
          <p:cNvSpPr/>
          <p:nvPr/>
        </p:nvSpPr>
        <p:spPr bwMode="auto">
          <a:xfrm>
            <a:off x="1152042" y="4506078"/>
            <a:ext cx="576064" cy="25202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1152042" y="5886673"/>
            <a:ext cx="576064" cy="25202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1107" y="6296658"/>
            <a:ext cx="52197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root@localhost</a:t>
            </a:r>
            <a:r>
              <a:rPr lang="en-US" altLang="ko-KR" dirty="0"/>
              <a:t> ~]# </a:t>
            </a:r>
            <a:r>
              <a:rPr lang="en-US" altLang="ko-KR" dirty="0" err="1"/>
              <a:t>docker</a:t>
            </a:r>
            <a:r>
              <a:rPr lang="en-US" altLang="ko-KR" dirty="0"/>
              <a:t> attach c9861a51faea</a:t>
            </a:r>
          </a:p>
          <a:p>
            <a:pPr algn="l"/>
            <a:r>
              <a:rPr lang="en-US" altLang="ko-KR" dirty="0"/>
              <a:t>root@c9861a51faea:/# 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ef</a:t>
            </a:r>
            <a:endParaRPr lang="en-US" altLang="ko-KR" dirty="0"/>
          </a:p>
          <a:p>
            <a:pPr algn="l"/>
            <a:r>
              <a:rPr lang="en-US" altLang="ko-KR" dirty="0"/>
              <a:t>UID         PID   PPID  C STIME TTY          TIME CMD</a:t>
            </a:r>
          </a:p>
          <a:p>
            <a:pPr algn="l"/>
            <a:r>
              <a:rPr lang="en-US" altLang="ko-KR" dirty="0"/>
              <a:t>root          1      0  0 12:45 ?        00:00:00 /bin/bash</a:t>
            </a:r>
          </a:p>
          <a:p>
            <a:pPr algn="l"/>
            <a:r>
              <a:rPr lang="en-US" altLang="ko-KR" dirty="0"/>
              <a:t>root         16      1  0 13:07 ?        00:00:00 </a:t>
            </a:r>
            <a:r>
              <a:rPr lang="en-US" altLang="ko-KR" dirty="0" err="1"/>
              <a:t>ps</a:t>
            </a:r>
            <a:r>
              <a:rPr lang="en-US" altLang="ko-KR" dirty="0"/>
              <a:t> -</a:t>
            </a:r>
            <a:r>
              <a:rPr lang="en-US" altLang="ko-KR" dirty="0" err="1"/>
              <a:t>ef</a:t>
            </a:r>
            <a:endParaRPr lang="en-US" altLang="ko-KR" dirty="0"/>
          </a:p>
        </p:txBody>
      </p:sp>
      <p:sp>
        <p:nvSpPr>
          <p:cNvPr id="28" name="타원 27"/>
          <p:cNvSpPr/>
          <p:nvPr/>
        </p:nvSpPr>
        <p:spPr bwMode="auto">
          <a:xfrm>
            <a:off x="1152042" y="6786773"/>
            <a:ext cx="576064" cy="252028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29" name="직선 화살표 연결선 28"/>
          <p:cNvCxnSpPr>
            <a:stCxn id="28" idx="6"/>
          </p:cNvCxnSpPr>
          <p:nvPr/>
        </p:nvCxnSpPr>
        <p:spPr bwMode="auto">
          <a:xfrm flipV="1">
            <a:off x="1728106" y="3518793"/>
            <a:ext cx="6156684" cy="339399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 bwMode="auto">
          <a:xfrm>
            <a:off x="828006" y="3182931"/>
            <a:ext cx="41404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600" b="1" kern="0" dirty="0">
                <a:latin typeface="+mn-lt"/>
                <a:ea typeface="+mn-ea"/>
              </a:rPr>
              <a:t> </a:t>
            </a:r>
            <a:r>
              <a:rPr kumimoji="1" lang="en-US" altLang="ko-KR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docker</a:t>
            </a:r>
            <a:r>
              <a:rPr kumimoji="1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내 </a:t>
            </a:r>
            <a:r>
              <a:rPr lang="en-US" altLang="ko-KR" sz="1600" b="1" kern="0" dirty="0" smtClean="0">
                <a:latin typeface="+mn-lt"/>
                <a:ea typeface="+mn-ea"/>
              </a:rPr>
              <a:t>PID</a:t>
            </a:r>
            <a:r>
              <a:rPr lang="ko-KR" altLang="en-US" sz="1600" b="1" kern="0" dirty="0" smtClean="0">
                <a:latin typeface="+mn-lt"/>
                <a:ea typeface="+mn-ea"/>
              </a:rPr>
              <a:t>가 </a:t>
            </a:r>
            <a:r>
              <a:rPr lang="en-US" altLang="ko-KR" sz="1600" b="1" kern="0" dirty="0" smtClean="0">
                <a:latin typeface="+mn-lt"/>
                <a:ea typeface="+mn-ea"/>
              </a:rPr>
              <a:t>1</a:t>
            </a:r>
            <a:r>
              <a:rPr lang="ko-KR" altLang="en-US" sz="1600" b="1" kern="0" dirty="0" smtClean="0">
                <a:latin typeface="+mn-lt"/>
                <a:ea typeface="+mn-ea"/>
              </a:rPr>
              <a:t>인 </a:t>
            </a:r>
            <a:r>
              <a:rPr lang="en-US" altLang="ko-KR" sz="1600" b="1" kern="0" dirty="0" smtClean="0">
                <a:latin typeface="+mn-lt"/>
                <a:ea typeface="+mn-ea"/>
              </a:rPr>
              <a:t>Process</a:t>
            </a:r>
            <a:r>
              <a:rPr lang="ko-KR" altLang="en-US" sz="1600" b="1" kern="0" dirty="0" smtClean="0">
                <a:latin typeface="+mn-lt"/>
                <a:ea typeface="+mn-ea"/>
              </a:rPr>
              <a:t>가 죽으면 </a:t>
            </a:r>
            <a:r>
              <a:rPr lang="ko-KR" altLang="en-US" sz="1600" b="1" kern="0" dirty="0" err="1" smtClean="0">
                <a:latin typeface="+mn-lt"/>
                <a:ea typeface="+mn-ea"/>
              </a:rPr>
              <a:t>도커</a:t>
            </a:r>
            <a:r>
              <a:rPr lang="ko-KR" altLang="en-US" sz="1600" b="1" kern="0" dirty="0" smtClean="0">
                <a:latin typeface="+mn-lt"/>
                <a:ea typeface="+mn-ea"/>
              </a:rPr>
              <a:t> 컨테이너도 죽음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70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8676964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err="1" smtClean="0">
                <a:latin typeface="+mn-ea"/>
                <a:ea typeface="+mn-ea"/>
              </a:rPr>
              <a:t>디렉토리</a:t>
            </a:r>
            <a:r>
              <a:rPr lang="ko-KR" altLang="en-US" sz="1800" b="1" dirty="0" smtClean="0">
                <a:latin typeface="+mn-ea"/>
                <a:ea typeface="+mn-ea"/>
              </a:rPr>
              <a:t> 구</a:t>
            </a:r>
            <a:r>
              <a:rPr lang="ko-KR" altLang="en-US" sz="1800" b="1" dirty="0">
                <a:latin typeface="+mn-ea"/>
                <a:ea typeface="+mn-ea"/>
              </a:rPr>
              <a:t>조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lvl="0" algn="l"/>
            <a:r>
              <a:rPr lang="ko-KR" altLang="en-US" sz="1600" dirty="0" err="1">
                <a:solidFill>
                  <a:srgbClr val="000000"/>
                </a:solidFill>
                <a:latin typeface="맑은 고딕"/>
                <a:ea typeface="맑은 고딕"/>
              </a:rPr>
              <a:t>ㅇ도커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디렉토리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libcontainerd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: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libnetwork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netns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: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8491" y="2208792"/>
            <a:ext cx="601266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root@localhost</a:t>
            </a:r>
            <a:r>
              <a:rPr lang="en-US" altLang="ko-KR" dirty="0"/>
              <a:t> </a:t>
            </a:r>
            <a:r>
              <a:rPr lang="en-US" altLang="ko-KR" dirty="0" err="1"/>
              <a:t>netns</a:t>
            </a:r>
            <a:r>
              <a:rPr lang="en-US" altLang="ko-KR" dirty="0"/>
              <a:t>]# </a:t>
            </a:r>
            <a:r>
              <a:rPr lang="en-US" altLang="ko-KR" dirty="0" err="1"/>
              <a:t>ll</a:t>
            </a:r>
            <a:r>
              <a:rPr lang="en-US" altLang="ko-KR" dirty="0"/>
              <a:t> /</a:t>
            </a:r>
            <a:r>
              <a:rPr lang="en-US" altLang="ko-KR" dirty="0" err="1"/>
              <a:t>var</a:t>
            </a:r>
            <a:r>
              <a:rPr lang="en-US" altLang="ko-KR" dirty="0"/>
              <a:t>/run/</a:t>
            </a:r>
            <a:r>
              <a:rPr lang="en-US" altLang="ko-KR" dirty="0" err="1"/>
              <a:t>docker</a:t>
            </a:r>
            <a:endParaRPr lang="en-US" altLang="ko-KR" dirty="0"/>
          </a:p>
          <a:p>
            <a:pPr algn="l"/>
            <a:r>
              <a:rPr lang="en-US" altLang="ko-KR" dirty="0"/>
              <a:t>total 0</a:t>
            </a:r>
          </a:p>
          <a:p>
            <a:pPr algn="l"/>
            <a:r>
              <a:rPr lang="en-US" altLang="ko-KR" dirty="0" err="1"/>
              <a:t>drwx</a:t>
            </a:r>
            <a:r>
              <a:rPr lang="en-US" altLang="ko-KR" dirty="0"/>
              <a:t>------. 4 root </a:t>
            </a:r>
            <a:r>
              <a:rPr lang="en-US" altLang="ko-KR" dirty="0" err="1"/>
              <a:t>root</a:t>
            </a:r>
            <a:r>
              <a:rPr lang="en-US" altLang="ko-KR" dirty="0"/>
              <a:t> 140 Jul  3 09:09 </a:t>
            </a:r>
            <a:r>
              <a:rPr lang="en-US" altLang="ko-KR" dirty="0" err="1"/>
              <a:t>libcontainerd</a:t>
            </a:r>
            <a:endParaRPr lang="en-US" altLang="ko-KR" dirty="0"/>
          </a:p>
          <a:p>
            <a:pPr algn="l"/>
            <a:r>
              <a:rPr lang="en-US" altLang="ko-KR" dirty="0" err="1"/>
              <a:t>drw</a:t>
            </a:r>
            <a:r>
              <a:rPr lang="en-US" altLang="ko-KR" dirty="0"/>
              <a:t>-------. 2 root </a:t>
            </a:r>
            <a:r>
              <a:rPr lang="en-US" altLang="ko-KR" dirty="0" err="1"/>
              <a:t>root</a:t>
            </a:r>
            <a:r>
              <a:rPr lang="en-US" altLang="ko-KR" dirty="0"/>
              <a:t>  60 Jul  3 06:11 </a:t>
            </a:r>
            <a:r>
              <a:rPr lang="en-US" altLang="ko-KR" dirty="0" err="1"/>
              <a:t>libnetwork</a:t>
            </a:r>
            <a:endParaRPr lang="en-US" altLang="ko-KR" dirty="0"/>
          </a:p>
          <a:p>
            <a:pPr algn="l"/>
            <a:r>
              <a:rPr lang="en-US" altLang="ko-KR" dirty="0" err="1"/>
              <a:t>drwxr</a:t>
            </a:r>
            <a:r>
              <a:rPr lang="en-US" altLang="ko-KR" dirty="0"/>
              <a:t>-</a:t>
            </a:r>
            <a:r>
              <a:rPr lang="en-US" altLang="ko-KR" dirty="0" err="1"/>
              <a:t>xr</a:t>
            </a:r>
            <a:r>
              <a:rPr lang="en-US" altLang="ko-KR" dirty="0"/>
              <a:t>-x. 2 root </a:t>
            </a:r>
            <a:r>
              <a:rPr lang="en-US" altLang="ko-KR" dirty="0" err="1"/>
              <a:t>root</a:t>
            </a:r>
            <a:r>
              <a:rPr lang="en-US" altLang="ko-KR" dirty="0"/>
              <a:t>  60 Jul  3 09:09 </a:t>
            </a:r>
            <a:r>
              <a:rPr lang="en-US" altLang="ko-KR" dirty="0" err="1"/>
              <a:t>netns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312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867696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컨테이너 </a:t>
            </a:r>
            <a:r>
              <a:rPr lang="en-US" altLang="ko-KR" sz="1800" b="1" dirty="0" smtClean="0">
                <a:latin typeface="+mn-ea"/>
                <a:ea typeface="+mn-ea"/>
              </a:rPr>
              <a:t>ID </a:t>
            </a:r>
          </a:p>
          <a:p>
            <a:pPr lvl="0" algn="l"/>
            <a:r>
              <a:rPr lang="ko-KR" altLang="en-US" sz="1600" dirty="0" err="1">
                <a:solidFill>
                  <a:srgbClr val="000000"/>
                </a:solidFill>
                <a:latin typeface="맑은 고딕"/>
                <a:ea typeface="맑은 고딕"/>
              </a:rPr>
              <a:t>ㅇ도커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ID</a:t>
            </a: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컨테이너를 지정하기 위해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ID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또는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name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을 사용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Short ID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와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name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은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ps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–a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로 확인 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name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은 지정하지 않으면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 임의로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name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으로 생성함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라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Long ID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는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inspect short id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로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조회시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확인가능 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1661" y="2574305"/>
            <a:ext cx="9568094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 smtClean="0"/>
              <a:t>[</a:t>
            </a:r>
            <a:r>
              <a:rPr lang="en-US" altLang="ko-KR" dirty="0" err="1"/>
              <a:t>root@localhost</a:t>
            </a:r>
            <a:r>
              <a:rPr lang="en-US" altLang="ko-KR" dirty="0"/>
              <a:t> </a:t>
            </a:r>
            <a:r>
              <a:rPr lang="en-US" altLang="ko-KR" dirty="0" err="1"/>
              <a:t>netns</a:t>
            </a:r>
            <a:r>
              <a:rPr lang="en-US" altLang="ko-KR" dirty="0"/>
              <a:t>]# </a:t>
            </a:r>
            <a:r>
              <a:rPr lang="en-US" altLang="ko-KR" b="1" dirty="0" err="1">
                <a:solidFill>
                  <a:srgbClr val="FF0000"/>
                </a:solidFill>
              </a:rPr>
              <a:t>docker</a:t>
            </a:r>
            <a:r>
              <a:rPr lang="en-US" altLang="ko-KR" b="1" dirty="0">
                <a:solidFill>
                  <a:srgbClr val="FF0000"/>
                </a:solidFill>
              </a:rPr>
              <a:t> inspect c9861a51faea</a:t>
            </a:r>
          </a:p>
          <a:p>
            <a:pPr algn="l"/>
            <a:r>
              <a:rPr lang="en-US" altLang="ko-KR" dirty="0"/>
              <a:t>[</a:t>
            </a:r>
          </a:p>
          <a:p>
            <a:pPr algn="l"/>
            <a:r>
              <a:rPr lang="en-US" altLang="ko-KR" dirty="0"/>
              <a:t>    {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        "Id": "c9861a51faeab55da6353eb5cd18d4226a1f6379c90e302299e7549886ef5415"</a:t>
            </a:r>
            <a:r>
              <a:rPr lang="en-US" altLang="ko-KR" dirty="0"/>
              <a:t>,</a:t>
            </a:r>
          </a:p>
          <a:p>
            <a:pPr algn="l"/>
            <a:r>
              <a:rPr lang="en-US" altLang="ko-KR" dirty="0"/>
              <a:t>        "Created": "2017-07-03T12:45:33.023908859Z",</a:t>
            </a:r>
          </a:p>
          <a:p>
            <a:pPr algn="l"/>
            <a:r>
              <a:rPr lang="en-US" altLang="ko-KR" dirty="0"/>
              <a:t>        "Path": "/bin/bash",</a:t>
            </a:r>
          </a:p>
          <a:p>
            <a:pPr algn="l"/>
            <a:r>
              <a:rPr lang="en-US" altLang="ko-KR" dirty="0"/>
              <a:t>        "</a:t>
            </a:r>
            <a:r>
              <a:rPr lang="en-US" altLang="ko-KR" dirty="0" err="1"/>
              <a:t>Args</a:t>
            </a:r>
            <a:r>
              <a:rPr lang="en-US" altLang="ko-KR" dirty="0"/>
              <a:t>": [],</a:t>
            </a:r>
          </a:p>
          <a:p>
            <a:pPr algn="l"/>
            <a:r>
              <a:rPr lang="en-US" altLang="ko-KR" dirty="0"/>
              <a:t>        "State": {</a:t>
            </a:r>
          </a:p>
          <a:p>
            <a:pPr algn="l"/>
            <a:r>
              <a:rPr lang="en-US" altLang="ko-KR" dirty="0"/>
              <a:t>            "Status": "running",</a:t>
            </a:r>
          </a:p>
          <a:p>
            <a:pPr algn="l"/>
            <a:r>
              <a:rPr lang="en-US" altLang="ko-KR" dirty="0"/>
              <a:t>            "Running": true,</a:t>
            </a:r>
          </a:p>
          <a:p>
            <a:pPr algn="l"/>
            <a:r>
              <a:rPr lang="en-US" altLang="ko-KR" dirty="0"/>
              <a:t>            "Paused": false,</a:t>
            </a:r>
          </a:p>
          <a:p>
            <a:pPr algn="l"/>
            <a:r>
              <a:rPr lang="en-US" altLang="ko-KR" dirty="0"/>
              <a:t>            "Restarting": false,</a:t>
            </a:r>
          </a:p>
          <a:p>
            <a:pPr algn="l"/>
            <a:r>
              <a:rPr lang="en-US" altLang="ko-KR" dirty="0"/>
              <a:t>            "</a:t>
            </a:r>
            <a:r>
              <a:rPr lang="en-US" altLang="ko-KR" dirty="0" err="1"/>
              <a:t>OOMKilled</a:t>
            </a:r>
            <a:r>
              <a:rPr lang="en-US" altLang="ko-KR" dirty="0"/>
              <a:t>": false,</a:t>
            </a:r>
          </a:p>
          <a:p>
            <a:pPr algn="l"/>
            <a:r>
              <a:rPr lang="en-US" altLang="ko-KR" dirty="0"/>
              <a:t>            "Dead": false,</a:t>
            </a:r>
          </a:p>
          <a:p>
            <a:pPr algn="l"/>
            <a:r>
              <a:rPr lang="en-US" altLang="ko-KR" dirty="0"/>
              <a:t>            "</a:t>
            </a:r>
            <a:r>
              <a:rPr lang="en-US" altLang="ko-KR" dirty="0" err="1"/>
              <a:t>Pid</a:t>
            </a:r>
            <a:r>
              <a:rPr lang="en-US" altLang="ko-KR" dirty="0"/>
              <a:t>": 26981,</a:t>
            </a:r>
          </a:p>
          <a:p>
            <a:pPr algn="l"/>
            <a:r>
              <a:rPr lang="en-US" altLang="ko-KR" dirty="0"/>
              <a:t>            "</a:t>
            </a:r>
            <a:r>
              <a:rPr lang="en-US" altLang="ko-KR" dirty="0" err="1"/>
              <a:t>ExitCode</a:t>
            </a:r>
            <a:r>
              <a:rPr lang="en-US" altLang="ko-KR" dirty="0"/>
              <a:t>": 0,</a:t>
            </a:r>
          </a:p>
          <a:p>
            <a:pPr algn="l"/>
            <a:r>
              <a:rPr lang="en-US" altLang="ko-KR" dirty="0"/>
              <a:t>            "Error": "",</a:t>
            </a:r>
          </a:p>
          <a:p>
            <a:pPr algn="l"/>
            <a:r>
              <a:rPr lang="en-US" altLang="ko-KR" dirty="0"/>
              <a:t>            "</a:t>
            </a:r>
            <a:r>
              <a:rPr lang="en-US" altLang="ko-KR" dirty="0" err="1"/>
              <a:t>StartedAt</a:t>
            </a:r>
            <a:r>
              <a:rPr lang="en-US" altLang="ko-KR" dirty="0"/>
              <a:t>": "2017-07-03T13:09:28.659298945Z",</a:t>
            </a:r>
          </a:p>
          <a:p>
            <a:pPr algn="l"/>
            <a:r>
              <a:rPr lang="en-US" altLang="ko-KR" dirty="0"/>
              <a:t>            "</a:t>
            </a:r>
            <a:r>
              <a:rPr lang="en-US" altLang="ko-KR" dirty="0" err="1"/>
              <a:t>FinishedAt</a:t>
            </a:r>
            <a:r>
              <a:rPr lang="en-US" altLang="ko-KR" dirty="0"/>
              <a:t>": "2017-07-03T13:08:47.990083039Z"</a:t>
            </a:r>
          </a:p>
        </p:txBody>
      </p:sp>
    </p:spTree>
    <p:extLst>
      <p:ext uri="{BB962C8B-B14F-4D97-AF65-F5344CB8AC3E}">
        <p14:creationId xmlns:p14="http://schemas.microsoft.com/office/powerpoint/2010/main" val="281856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867696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log</a:t>
            </a:r>
            <a:r>
              <a:rPr lang="en-US" altLang="ko-KR" sz="1800" b="1" dirty="0">
                <a:latin typeface="+mn-ea"/>
                <a:ea typeface="+mn-ea"/>
              </a:rPr>
              <a:t>s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lvl="0" algn="l"/>
            <a:r>
              <a:rPr lang="ko-KR" altLang="en-US" sz="1600" dirty="0" err="1">
                <a:solidFill>
                  <a:srgbClr val="000000"/>
                </a:solidFill>
                <a:latin typeface="맑은 고딕"/>
                <a:ea typeface="맑은 고딕"/>
              </a:rPr>
              <a:t>ㅇ도커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로그 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 수행한 로그를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볼때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logs short id ( -f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옵션을 사용하면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tail –f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기능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1661" y="2215223"/>
            <a:ext cx="956809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root@localhost</a:t>
            </a:r>
            <a:r>
              <a:rPr lang="en-US" altLang="ko-KR" dirty="0"/>
              <a:t> ~]# </a:t>
            </a:r>
            <a:r>
              <a:rPr lang="en-US" altLang="ko-KR" b="1" dirty="0" err="1">
                <a:solidFill>
                  <a:srgbClr val="FF0000"/>
                </a:solidFill>
              </a:rPr>
              <a:t>docker</a:t>
            </a:r>
            <a:r>
              <a:rPr lang="en-US" altLang="ko-KR" b="1" dirty="0">
                <a:solidFill>
                  <a:srgbClr val="FF0000"/>
                </a:solidFill>
              </a:rPr>
              <a:t> run -d ubuntu:14.04 ping 127.0.0.1 -c </a:t>
            </a:r>
            <a:r>
              <a:rPr lang="en-US" altLang="ko-KR" b="1" dirty="0" smtClean="0">
                <a:solidFill>
                  <a:srgbClr val="FF0000"/>
                </a:solidFill>
              </a:rPr>
              <a:t>50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root@localhost</a:t>
            </a:r>
            <a:r>
              <a:rPr lang="en-US" altLang="ko-KR" dirty="0"/>
              <a:t> ~]# </a:t>
            </a:r>
            <a:r>
              <a:rPr lang="en-US" altLang="ko-KR" b="1" dirty="0" err="1">
                <a:solidFill>
                  <a:srgbClr val="FF0000"/>
                </a:solidFill>
              </a:rPr>
              <a:t>docker</a:t>
            </a:r>
            <a:r>
              <a:rPr lang="en-US" altLang="ko-KR" b="1" dirty="0">
                <a:solidFill>
                  <a:srgbClr val="FF0000"/>
                </a:solidFill>
              </a:rPr>
              <a:t> logs 69a7397f0ac1</a:t>
            </a:r>
          </a:p>
          <a:p>
            <a:pPr algn="l"/>
            <a:r>
              <a:rPr lang="en-US" altLang="ko-KR" dirty="0"/>
              <a:t>PING 127.0.0.1 (127.0.0.1) 56(84) bytes of data.</a:t>
            </a:r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=1 </a:t>
            </a:r>
            <a:r>
              <a:rPr lang="en-US" altLang="ko-KR" dirty="0" err="1"/>
              <a:t>ttl</a:t>
            </a:r>
            <a:r>
              <a:rPr lang="en-US" altLang="ko-KR" dirty="0"/>
              <a:t>=64 time=0.046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=2 </a:t>
            </a:r>
            <a:r>
              <a:rPr lang="en-US" altLang="ko-KR" dirty="0" err="1"/>
              <a:t>ttl</a:t>
            </a:r>
            <a:r>
              <a:rPr lang="en-US" altLang="ko-KR" dirty="0"/>
              <a:t>=64 time=0.102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=3 </a:t>
            </a:r>
            <a:r>
              <a:rPr lang="en-US" altLang="ko-KR" dirty="0" err="1"/>
              <a:t>ttl</a:t>
            </a:r>
            <a:r>
              <a:rPr lang="en-US" altLang="ko-KR" dirty="0"/>
              <a:t>=64 time=0.074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=4 </a:t>
            </a:r>
            <a:r>
              <a:rPr lang="en-US" altLang="ko-KR" dirty="0" err="1"/>
              <a:t>ttl</a:t>
            </a:r>
            <a:r>
              <a:rPr lang="en-US" altLang="ko-KR" dirty="0"/>
              <a:t>=64 time=0.118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=5 </a:t>
            </a:r>
            <a:r>
              <a:rPr lang="en-US" altLang="ko-KR" dirty="0" err="1"/>
              <a:t>ttl</a:t>
            </a:r>
            <a:r>
              <a:rPr lang="en-US" altLang="ko-KR" dirty="0"/>
              <a:t>=64 time=0.081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=6 </a:t>
            </a:r>
            <a:r>
              <a:rPr lang="en-US" altLang="ko-KR" dirty="0" err="1"/>
              <a:t>ttl</a:t>
            </a:r>
            <a:r>
              <a:rPr lang="en-US" altLang="ko-KR" dirty="0"/>
              <a:t>=64 time=0.082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=7 </a:t>
            </a:r>
            <a:r>
              <a:rPr lang="en-US" altLang="ko-KR" dirty="0" err="1"/>
              <a:t>ttl</a:t>
            </a:r>
            <a:r>
              <a:rPr lang="en-US" altLang="ko-KR" dirty="0"/>
              <a:t>=64 time=0.091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=8 </a:t>
            </a:r>
            <a:r>
              <a:rPr lang="en-US" altLang="ko-KR" dirty="0" err="1"/>
              <a:t>ttl</a:t>
            </a:r>
            <a:r>
              <a:rPr lang="en-US" altLang="ko-KR" dirty="0"/>
              <a:t>=64 time=0.065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=9 </a:t>
            </a:r>
            <a:r>
              <a:rPr lang="en-US" altLang="ko-KR" dirty="0" err="1"/>
              <a:t>ttl</a:t>
            </a:r>
            <a:r>
              <a:rPr lang="en-US" altLang="ko-KR" dirty="0"/>
              <a:t>=64 time=0.044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=10 </a:t>
            </a:r>
            <a:r>
              <a:rPr lang="en-US" altLang="ko-KR" dirty="0" err="1"/>
              <a:t>ttl</a:t>
            </a:r>
            <a:r>
              <a:rPr lang="en-US" altLang="ko-KR" dirty="0"/>
              <a:t>=64 time=0.081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=11 </a:t>
            </a:r>
            <a:r>
              <a:rPr lang="en-US" altLang="ko-KR" dirty="0" err="1"/>
              <a:t>ttl</a:t>
            </a:r>
            <a:r>
              <a:rPr lang="en-US" altLang="ko-KR" dirty="0"/>
              <a:t>=64 time=0.081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=12 </a:t>
            </a:r>
            <a:r>
              <a:rPr lang="en-US" altLang="ko-KR" dirty="0" err="1"/>
              <a:t>ttl</a:t>
            </a:r>
            <a:r>
              <a:rPr lang="en-US" altLang="ko-KR" dirty="0"/>
              <a:t>=64 time=0.090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=13 </a:t>
            </a:r>
            <a:r>
              <a:rPr lang="en-US" altLang="ko-KR" dirty="0" err="1"/>
              <a:t>ttl</a:t>
            </a:r>
            <a:r>
              <a:rPr lang="en-US" altLang="ko-KR" dirty="0"/>
              <a:t>=64 time=0.038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=14 </a:t>
            </a:r>
            <a:r>
              <a:rPr lang="en-US" altLang="ko-KR" dirty="0" err="1"/>
              <a:t>ttl</a:t>
            </a:r>
            <a:r>
              <a:rPr lang="en-US" altLang="ko-KR" dirty="0"/>
              <a:t>=64 time=0.182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=15 </a:t>
            </a:r>
            <a:r>
              <a:rPr lang="en-US" altLang="ko-KR" dirty="0" err="1"/>
              <a:t>ttl</a:t>
            </a:r>
            <a:r>
              <a:rPr lang="en-US" altLang="ko-KR" dirty="0"/>
              <a:t>=64 time=0.052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=16 </a:t>
            </a:r>
            <a:r>
              <a:rPr lang="en-US" altLang="ko-KR" dirty="0" err="1"/>
              <a:t>ttl</a:t>
            </a:r>
            <a:r>
              <a:rPr lang="en-US" altLang="ko-KR" dirty="0"/>
              <a:t>=64 time=0.036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=17 </a:t>
            </a:r>
            <a:r>
              <a:rPr lang="en-US" altLang="ko-KR" dirty="0" err="1"/>
              <a:t>ttl</a:t>
            </a:r>
            <a:r>
              <a:rPr lang="en-US" altLang="ko-KR" dirty="0"/>
              <a:t>=64 time=0.093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=18 </a:t>
            </a:r>
            <a:r>
              <a:rPr lang="en-US" altLang="ko-KR" dirty="0" err="1"/>
              <a:t>ttl</a:t>
            </a:r>
            <a:r>
              <a:rPr lang="en-US" altLang="ko-KR" dirty="0"/>
              <a:t>=64 time=0.263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=19 </a:t>
            </a:r>
            <a:r>
              <a:rPr lang="en-US" altLang="ko-KR" dirty="0" err="1"/>
              <a:t>ttl</a:t>
            </a:r>
            <a:r>
              <a:rPr lang="en-US" altLang="ko-KR" dirty="0"/>
              <a:t>=64 time=0.061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r>
              <a:rPr lang="en-US" altLang="ko-KR" dirty="0"/>
              <a:t>64 bytes from 127.0.0.1: </a:t>
            </a:r>
            <a:r>
              <a:rPr lang="en-US" altLang="ko-KR" dirty="0" err="1"/>
              <a:t>icmp_seq</a:t>
            </a:r>
            <a:r>
              <a:rPr lang="en-US" altLang="ko-KR" dirty="0"/>
              <a:t>=20 </a:t>
            </a:r>
            <a:r>
              <a:rPr lang="en-US" altLang="ko-KR" dirty="0" err="1"/>
              <a:t>ttl</a:t>
            </a:r>
            <a:r>
              <a:rPr lang="en-US" altLang="ko-KR" dirty="0"/>
              <a:t>=64 time=0.081 </a:t>
            </a:r>
            <a:r>
              <a:rPr lang="en-US" altLang="ko-KR" dirty="0" err="1"/>
              <a:t>ms</a:t>
            </a:r>
            <a:endParaRPr lang="en-US" altLang="ko-KR" dirty="0"/>
          </a:p>
          <a:p>
            <a:pPr algn="l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55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8676964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commit </a:t>
            </a:r>
          </a:p>
          <a:p>
            <a:pPr lvl="0" algn="l"/>
            <a:r>
              <a:rPr lang="ko-KR" altLang="en-US" sz="1600" dirty="0" err="1">
                <a:solidFill>
                  <a:srgbClr val="000000"/>
                </a:solidFill>
                <a:latin typeface="맑은 고딕"/>
                <a:ea typeface="맑은 고딕"/>
              </a:rPr>
              <a:t>ㅇ도커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이미지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commit</a:t>
            </a: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commit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은 컨테이너 변경사항을 새로운 이미지로 저장 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commit [container ID] [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repository:tag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] </a:t>
            </a: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repository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이름은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username/application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형식을 사용 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라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동작중에서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commit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명령어로 변경사항을 이미지로 저장가능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471" y="2686920"/>
            <a:ext cx="9568094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root@localhost</a:t>
            </a:r>
            <a:r>
              <a:rPr lang="en-US" altLang="ko-KR" dirty="0"/>
              <a:t> ~]# </a:t>
            </a:r>
            <a:r>
              <a:rPr lang="en-US" altLang="ko-KR" dirty="0" err="1"/>
              <a:t>docker</a:t>
            </a:r>
            <a:r>
              <a:rPr lang="en-US" altLang="ko-KR" dirty="0"/>
              <a:t> commit --help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Usage:  </a:t>
            </a:r>
            <a:r>
              <a:rPr lang="en-US" altLang="ko-KR" b="1" dirty="0" err="1">
                <a:solidFill>
                  <a:srgbClr val="FF0000"/>
                </a:solidFill>
              </a:rPr>
              <a:t>docker</a:t>
            </a:r>
            <a:r>
              <a:rPr lang="en-US" altLang="ko-KR" b="1" dirty="0">
                <a:solidFill>
                  <a:srgbClr val="FF0000"/>
                </a:solidFill>
              </a:rPr>
              <a:t> commit [OPTIONS] CONTAINER [REPOSITORY[:TAG]]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Create a new image from a container's changes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Options:</a:t>
            </a:r>
          </a:p>
          <a:p>
            <a:pPr algn="l"/>
            <a:r>
              <a:rPr lang="en-US" altLang="ko-KR" dirty="0"/>
              <a:t>  -a, --author string    Author (e.g., "John Hannibal Smith &lt;hannibal@a-team.com&gt;")</a:t>
            </a:r>
          </a:p>
          <a:p>
            <a:pPr algn="l"/>
            <a:r>
              <a:rPr lang="en-US" altLang="ko-KR" dirty="0"/>
              <a:t>  -c, --change value     Apply </a:t>
            </a:r>
            <a:r>
              <a:rPr lang="en-US" altLang="ko-KR" dirty="0" err="1"/>
              <a:t>Dockerfile</a:t>
            </a:r>
            <a:r>
              <a:rPr lang="en-US" altLang="ko-KR" dirty="0"/>
              <a:t> instruction to the created image (default [])</a:t>
            </a:r>
          </a:p>
          <a:p>
            <a:pPr algn="l"/>
            <a:r>
              <a:rPr lang="en-US" altLang="ko-KR" dirty="0"/>
              <a:t>      --help             Print usage</a:t>
            </a:r>
          </a:p>
          <a:p>
            <a:pPr algn="l"/>
            <a:r>
              <a:rPr lang="en-US" altLang="ko-KR" dirty="0"/>
              <a:t>  -m, --message string   Commit message</a:t>
            </a:r>
          </a:p>
          <a:p>
            <a:pPr algn="l"/>
            <a:r>
              <a:rPr lang="en-US" altLang="ko-KR" dirty="0"/>
              <a:t>  -p, --pause            </a:t>
            </a:r>
            <a:r>
              <a:rPr lang="en-US" altLang="ko-KR" dirty="0" err="1"/>
              <a:t>Pause</a:t>
            </a:r>
            <a:r>
              <a:rPr lang="en-US" altLang="ko-KR" dirty="0"/>
              <a:t> container during commit (default true</a:t>
            </a:r>
            <a:r>
              <a:rPr lang="en-US" altLang="ko-KR" dirty="0" smtClean="0"/>
              <a:t>)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root@localhost</a:t>
            </a:r>
            <a:r>
              <a:rPr lang="en-US" altLang="ko-KR" dirty="0"/>
              <a:t> ~]# </a:t>
            </a:r>
            <a:r>
              <a:rPr lang="en-US" altLang="ko-KR" b="1" dirty="0" err="1">
                <a:solidFill>
                  <a:srgbClr val="FF0000"/>
                </a:solidFill>
              </a:rPr>
              <a:t>docker</a:t>
            </a:r>
            <a:r>
              <a:rPr lang="en-US" altLang="ko-KR" b="1" dirty="0">
                <a:solidFill>
                  <a:srgbClr val="FF0000"/>
                </a:solidFill>
              </a:rPr>
              <a:t> commit 5ed375aafa36 nimi88/myapp:1.0</a:t>
            </a:r>
          </a:p>
          <a:p>
            <a:pPr algn="l"/>
            <a:r>
              <a:rPr lang="en-US" altLang="ko-KR" dirty="0" smtClean="0"/>
              <a:t>sha256:564ecdee887c29139d38a7f7b3ae633003caf7dd2913ae9572ff62ea13eb773a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591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74168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dockerfile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555828" y="1026973"/>
            <a:ext cx="9289032" cy="289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>
                <a:latin typeface="+mn-ea"/>
                <a:ea typeface="+mn-ea"/>
              </a:rPr>
              <a:t>ㅇ</a:t>
            </a:r>
            <a:r>
              <a:rPr lang="ko-KR" altLang="en-US" sz="1600" b="1" dirty="0">
                <a:latin typeface="+mn-ea"/>
                <a:ea typeface="+mn-ea"/>
              </a:rPr>
              <a:t> </a:t>
            </a:r>
            <a:r>
              <a:rPr lang="en-US" altLang="ko-KR" sz="1600" b="1" dirty="0" err="1" smtClean="0">
                <a:latin typeface="+mn-ea"/>
                <a:ea typeface="+mn-ea"/>
              </a:rPr>
              <a:t>Dockerfile</a:t>
            </a:r>
            <a:r>
              <a:rPr lang="ko-KR" altLang="en-US" sz="1600" b="1" dirty="0" smtClean="0">
                <a:latin typeface="+mn-ea"/>
                <a:ea typeface="+mn-ea"/>
              </a:rPr>
              <a:t>은 </a:t>
            </a:r>
            <a:r>
              <a:rPr lang="en-US" altLang="ko-KR" sz="1600" b="1" dirty="0" err="1" smtClean="0">
                <a:latin typeface="+mn-ea"/>
                <a:ea typeface="+mn-ea"/>
              </a:rPr>
              <a:t>Docker</a:t>
            </a:r>
            <a:r>
              <a:rPr lang="en-US" altLang="ko-KR" sz="1600" b="1" dirty="0" smtClean="0">
                <a:latin typeface="+mn-ea"/>
                <a:ea typeface="+mn-ea"/>
              </a:rPr>
              <a:t> image</a:t>
            </a:r>
            <a:r>
              <a:rPr lang="ko-KR" altLang="en-US" sz="1600" b="1" dirty="0" smtClean="0">
                <a:latin typeface="+mn-ea"/>
                <a:ea typeface="+mn-ea"/>
              </a:rPr>
              <a:t>를 만드는 명령어를 포함하는 구성파일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l" eaLnBrk="0" hangingPunct="0">
              <a:spcBef>
                <a:spcPct val="20000"/>
              </a:spcBef>
              <a:buSzPct val="70000"/>
            </a:pPr>
            <a:r>
              <a:rPr lang="ko-KR" altLang="en-US" sz="1600" dirty="0">
                <a:latin typeface="+mn-ea"/>
                <a:ea typeface="+mn-ea"/>
              </a:rPr>
              <a:t>가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en-US" altLang="ko-KR" sz="1600" dirty="0" err="1">
                <a:latin typeface="+mn-ea"/>
                <a:ea typeface="+mn-ea"/>
              </a:rPr>
              <a:t>docker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commit</a:t>
            </a:r>
            <a:r>
              <a:rPr lang="ko-KR" altLang="en-US" sz="1600" dirty="0" smtClean="0">
                <a:latin typeface="+mn-ea"/>
                <a:ea typeface="+mn-ea"/>
              </a:rPr>
              <a:t>보다 효율적으로 이미지를 만드는 방법제공 </a:t>
            </a:r>
            <a:endParaRPr lang="ko-KR" altLang="en-US" sz="1600" dirty="0">
              <a:latin typeface="+mn-ea"/>
              <a:ea typeface="+mn-ea"/>
            </a:endParaRPr>
          </a:p>
          <a:p>
            <a:pPr algn="l" eaLnBrk="0" hangingPunct="0">
              <a:spcBef>
                <a:spcPct val="20000"/>
              </a:spcBef>
              <a:buSzPct val="70000"/>
            </a:pPr>
            <a:r>
              <a:rPr lang="ko-KR" altLang="en-US" sz="1600" dirty="0">
                <a:latin typeface="+mn-ea"/>
                <a:ea typeface="+mn-ea"/>
              </a:rPr>
              <a:t>나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이미지 변경과정을 </a:t>
            </a:r>
            <a:r>
              <a:rPr lang="en-US" altLang="ko-KR" sz="1600" dirty="0" smtClean="0">
                <a:latin typeface="+mn-ea"/>
                <a:ea typeface="+mn-ea"/>
              </a:rPr>
              <a:t>instruction</a:t>
            </a:r>
            <a:r>
              <a:rPr lang="ko-KR" altLang="en-US" sz="1600" dirty="0" smtClean="0">
                <a:latin typeface="+mn-ea"/>
                <a:ea typeface="+mn-ea"/>
              </a:rPr>
              <a:t>으로 적용하므로 이미지 생성과정을 보다 쉽게 적용가능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 eaLnBrk="0" hangingPunct="0">
              <a:spcBef>
                <a:spcPct val="20000"/>
              </a:spcBef>
              <a:buSzPct val="70000"/>
            </a:pPr>
            <a:r>
              <a:rPr lang="ko-KR" altLang="en-US" sz="1600" dirty="0" smtClean="0">
                <a:latin typeface="+mn-ea"/>
                <a:ea typeface="+mn-ea"/>
              </a:rPr>
              <a:t>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단계별로 </a:t>
            </a:r>
            <a:r>
              <a:rPr lang="en-US" altLang="ko-KR" sz="1600" dirty="0">
                <a:latin typeface="+mn-ea"/>
                <a:ea typeface="+mn-ea"/>
              </a:rPr>
              <a:t>intermediate </a:t>
            </a:r>
            <a:r>
              <a:rPr lang="en-US" altLang="ko-KR" sz="1600" dirty="0" smtClean="0">
                <a:latin typeface="+mn-ea"/>
                <a:ea typeface="+mn-ea"/>
              </a:rPr>
              <a:t>container</a:t>
            </a:r>
            <a:r>
              <a:rPr lang="ko-KR" altLang="en-US" sz="1600" dirty="0" smtClean="0">
                <a:latin typeface="+mn-ea"/>
                <a:ea typeface="+mn-ea"/>
              </a:rPr>
              <a:t>를 생성하여 </a:t>
            </a:r>
            <a:r>
              <a:rPr lang="en-US" altLang="ko-KR" sz="1600" dirty="0" smtClean="0">
                <a:latin typeface="+mn-ea"/>
                <a:ea typeface="+mn-ea"/>
              </a:rPr>
              <a:t>instruction</a:t>
            </a:r>
            <a:r>
              <a:rPr lang="ko-KR" altLang="en-US" sz="1600" dirty="0" smtClean="0">
                <a:latin typeface="+mn-ea"/>
                <a:ea typeface="+mn-ea"/>
              </a:rPr>
              <a:t>을 적용하고 </a:t>
            </a:r>
            <a:r>
              <a:rPr lang="en-US" altLang="ko-KR" sz="1600" dirty="0" smtClean="0">
                <a:latin typeface="+mn-ea"/>
                <a:ea typeface="+mn-ea"/>
              </a:rPr>
              <a:t>commit</a:t>
            </a:r>
            <a:r>
              <a:rPr lang="ko-KR" altLang="en-US" sz="1600" dirty="0" smtClean="0">
                <a:latin typeface="+mn-ea"/>
                <a:ea typeface="+mn-ea"/>
              </a:rPr>
              <a:t>으로 이미지 생성을 반복함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 eaLnBrk="0" hangingPunct="0">
              <a:spcBef>
                <a:spcPct val="20000"/>
              </a:spcBef>
              <a:buSzPct val="70000"/>
            </a:pPr>
            <a:r>
              <a:rPr lang="ko-KR" altLang="en-US" sz="1600" dirty="0" smtClean="0">
                <a:latin typeface="+mn-ea"/>
                <a:ea typeface="+mn-ea"/>
              </a:rPr>
              <a:t>라</a:t>
            </a:r>
            <a:r>
              <a:rPr lang="en-US" altLang="ko-KR" sz="1600" dirty="0" smtClean="0">
                <a:latin typeface="+mn-ea"/>
                <a:ea typeface="+mn-ea"/>
              </a:rPr>
              <a:t>. RUN instruction</a:t>
            </a:r>
            <a:r>
              <a:rPr lang="ko-KR" altLang="en-US" sz="1600" dirty="0" smtClean="0">
                <a:latin typeface="+mn-ea"/>
                <a:ea typeface="+mn-ea"/>
              </a:rPr>
              <a:t>의 경우 </a:t>
            </a:r>
            <a:r>
              <a:rPr lang="en-US" altLang="ko-KR" sz="1600" dirty="0" smtClean="0">
                <a:latin typeface="+mn-ea"/>
                <a:ea typeface="+mn-ea"/>
              </a:rPr>
              <a:t>&amp;&amp;</a:t>
            </a:r>
            <a:r>
              <a:rPr lang="ko-KR" altLang="en-US" sz="1600" dirty="0" smtClean="0">
                <a:latin typeface="+mn-ea"/>
                <a:ea typeface="+mn-ea"/>
              </a:rPr>
              <a:t>를 사용하여 단계를 줄일 수 있음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 eaLnBrk="0" hangingPunct="0">
              <a:spcBef>
                <a:spcPct val="20000"/>
              </a:spcBef>
              <a:buSzPct val="70000"/>
            </a:pPr>
            <a:r>
              <a:rPr lang="ko-KR" altLang="en-US" sz="1600" dirty="0" smtClean="0">
                <a:latin typeface="+mn-ea"/>
                <a:ea typeface="+mn-ea"/>
              </a:rPr>
              <a:t>마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en-US" altLang="ko-KR" sz="1600" dirty="0" err="1" smtClean="0">
                <a:latin typeface="+mn-ea"/>
                <a:ea typeface="+mn-ea"/>
              </a:rPr>
              <a:t>docker</a:t>
            </a:r>
            <a:r>
              <a:rPr lang="en-US" altLang="ko-KR" sz="1600" dirty="0" smtClean="0">
                <a:latin typeface="+mn-ea"/>
                <a:ea typeface="+mn-ea"/>
              </a:rPr>
              <a:t> build </a:t>
            </a:r>
            <a:r>
              <a:rPr lang="ko-KR" altLang="en-US" sz="1600" dirty="0" smtClean="0">
                <a:latin typeface="+mn-ea"/>
                <a:ea typeface="+mn-ea"/>
              </a:rPr>
              <a:t>명령어를 사용하여 이미지 생성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 eaLnBrk="0" hangingPunct="0">
              <a:spcBef>
                <a:spcPct val="20000"/>
              </a:spcBef>
              <a:buSzPct val="70000"/>
            </a:pPr>
            <a:r>
              <a:rPr lang="ko-KR" altLang="en-US" sz="1600" dirty="0" smtClean="0">
                <a:latin typeface="+mn-ea"/>
                <a:ea typeface="+mn-ea"/>
              </a:rPr>
              <a:t>바</a:t>
            </a:r>
            <a:r>
              <a:rPr lang="en-US" altLang="ko-KR" sz="1600" dirty="0" smtClean="0">
                <a:latin typeface="+mn-ea"/>
                <a:ea typeface="+mn-ea"/>
              </a:rPr>
              <a:t>. instruction</a:t>
            </a:r>
            <a:r>
              <a:rPr lang="ko-KR" altLang="en-US" sz="1600" dirty="0" smtClean="0">
                <a:latin typeface="+mn-ea"/>
                <a:ea typeface="+mn-ea"/>
              </a:rPr>
              <a:t>중 사용자 입력을 받지 않도록 구성해야 함 </a:t>
            </a:r>
            <a:r>
              <a:rPr lang="en-US" altLang="ko-KR" sz="1600" dirty="0" smtClean="0">
                <a:latin typeface="+mn-ea"/>
                <a:ea typeface="+mn-ea"/>
              </a:rPr>
              <a:t>(apt-get install 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  <a:ea typeface="+mn-ea"/>
              </a:rPr>
              <a:t>–y</a:t>
            </a:r>
            <a:r>
              <a:rPr lang="en-US" altLang="ko-KR" sz="1600" dirty="0" smtClean="0">
                <a:latin typeface="+mn-ea"/>
                <a:ea typeface="+mn-ea"/>
              </a:rPr>
              <a:t>) </a:t>
            </a:r>
          </a:p>
          <a:p>
            <a:pPr algn="l" eaLnBrk="0" hangingPunct="0">
              <a:spcBef>
                <a:spcPct val="20000"/>
              </a:spcBef>
              <a:buSzPct val="70000"/>
            </a:pPr>
            <a:r>
              <a:rPr lang="ko-KR" altLang="en-US" sz="1600" dirty="0" smtClean="0">
                <a:latin typeface="+mn-ea"/>
                <a:ea typeface="+mn-ea"/>
              </a:rPr>
              <a:t>사</a:t>
            </a:r>
            <a:r>
              <a:rPr lang="en-US" altLang="ko-KR" sz="1600" dirty="0" smtClean="0">
                <a:latin typeface="+mn-ea"/>
                <a:ea typeface="+mn-ea"/>
              </a:rPr>
              <a:t>. CMD</a:t>
            </a:r>
            <a:r>
              <a:rPr lang="ko-KR" altLang="en-US" sz="1600" dirty="0" smtClean="0">
                <a:latin typeface="+mn-ea"/>
                <a:ea typeface="+mn-ea"/>
              </a:rPr>
              <a:t>는 컨테이너가 </a:t>
            </a:r>
            <a:r>
              <a:rPr lang="ko-KR" altLang="en-US" sz="1600" dirty="0" err="1" smtClean="0">
                <a:latin typeface="+mn-ea"/>
                <a:ea typeface="+mn-ea"/>
              </a:rPr>
              <a:t>실행될때</a:t>
            </a:r>
            <a:r>
              <a:rPr lang="ko-KR" altLang="en-US" sz="1600" dirty="0" smtClean="0">
                <a:latin typeface="+mn-ea"/>
                <a:ea typeface="+mn-ea"/>
              </a:rPr>
              <a:t> 수행될 명령어를 정의하며 한번만 수행됨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9576" y="3978461"/>
            <a:ext cx="3996444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FROM ubuntu:14.04</a:t>
            </a: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MAINTAINER Foo Bar &lt;foo@bar.com&gt;</a:t>
            </a:r>
          </a:p>
          <a:p>
            <a:pPr algn="l"/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RUN apt-get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update &amp;&amp; apt-get install –y curl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08426" y="3978461"/>
            <a:ext cx="5832562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/>
              <a:t>[</a:t>
            </a:r>
            <a:r>
              <a:rPr lang="en-US" altLang="ko-KR" dirty="0" err="1"/>
              <a:t>root@localhost</a:t>
            </a:r>
            <a:r>
              <a:rPr lang="en-US" altLang="ko-KR" dirty="0"/>
              <a:t> ~]# </a:t>
            </a:r>
            <a:r>
              <a:rPr lang="en-US" altLang="ko-KR" dirty="0" err="1"/>
              <a:t>docker</a:t>
            </a:r>
            <a:r>
              <a:rPr lang="en-US" altLang="ko-KR" dirty="0"/>
              <a:t> build --help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Usage:  </a:t>
            </a:r>
            <a:r>
              <a:rPr lang="en-US" altLang="ko-KR" b="1" dirty="0" err="1">
                <a:solidFill>
                  <a:srgbClr val="FF0000"/>
                </a:solidFill>
              </a:rPr>
              <a:t>docker</a:t>
            </a:r>
            <a:r>
              <a:rPr lang="en-US" altLang="ko-KR" b="1" dirty="0">
                <a:solidFill>
                  <a:srgbClr val="FF0000"/>
                </a:solidFill>
              </a:rPr>
              <a:t> build [OPTIONS] PATH | URL | -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Build an image from a </a:t>
            </a:r>
            <a:r>
              <a:rPr lang="en-US" altLang="ko-KR" dirty="0" err="1"/>
              <a:t>Dockerfile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Options:</a:t>
            </a:r>
          </a:p>
          <a:p>
            <a:pPr algn="l"/>
            <a:r>
              <a:rPr lang="en-US" altLang="ko-KR" dirty="0"/>
              <a:t>      --build-</a:t>
            </a:r>
            <a:r>
              <a:rPr lang="en-US" altLang="ko-KR" dirty="0" err="1"/>
              <a:t>arg</a:t>
            </a:r>
            <a:r>
              <a:rPr lang="en-US" altLang="ko-KR" dirty="0"/>
              <a:t> value         Set build-time variables (default [])</a:t>
            </a:r>
          </a:p>
          <a:p>
            <a:pPr algn="l"/>
            <a:r>
              <a:rPr lang="en-US" altLang="ko-KR" dirty="0"/>
              <a:t>      --</a:t>
            </a:r>
            <a:r>
              <a:rPr lang="en-US" altLang="ko-KR" dirty="0" err="1"/>
              <a:t>cgroup</a:t>
            </a:r>
            <a:r>
              <a:rPr lang="en-US" altLang="ko-KR" dirty="0"/>
              <a:t>-parent string    Optional parent </a:t>
            </a:r>
            <a:r>
              <a:rPr lang="en-US" altLang="ko-KR" dirty="0" err="1"/>
              <a:t>cgroup</a:t>
            </a:r>
            <a:r>
              <a:rPr lang="en-US" altLang="ko-KR" dirty="0"/>
              <a:t> for the container</a:t>
            </a:r>
          </a:p>
          <a:p>
            <a:pPr algn="l"/>
            <a:r>
              <a:rPr lang="en-US" altLang="ko-KR" dirty="0"/>
              <a:t>      --</a:t>
            </a:r>
            <a:r>
              <a:rPr lang="en-US" altLang="ko-KR" dirty="0" err="1"/>
              <a:t>cpu</a:t>
            </a:r>
            <a:r>
              <a:rPr lang="en-US" altLang="ko-KR" dirty="0"/>
              <a:t>-period </a:t>
            </a:r>
            <a:r>
              <a:rPr lang="en-US" altLang="ko-KR" dirty="0" err="1"/>
              <a:t>int</a:t>
            </a:r>
            <a:r>
              <a:rPr lang="en-US" altLang="ko-KR" dirty="0"/>
              <a:t>          Limit the CPU CFS (Completely Fair Scheduler) period</a:t>
            </a:r>
          </a:p>
          <a:p>
            <a:pPr algn="l"/>
            <a:r>
              <a:rPr lang="en-US" altLang="ko-KR" dirty="0"/>
              <a:t>      --</a:t>
            </a:r>
            <a:r>
              <a:rPr lang="en-US" altLang="ko-KR" dirty="0" err="1"/>
              <a:t>cpu</a:t>
            </a:r>
            <a:r>
              <a:rPr lang="en-US" altLang="ko-KR" dirty="0"/>
              <a:t>-quota </a:t>
            </a:r>
            <a:r>
              <a:rPr lang="en-US" altLang="ko-KR" dirty="0" err="1"/>
              <a:t>int</a:t>
            </a:r>
            <a:r>
              <a:rPr lang="en-US" altLang="ko-KR" dirty="0"/>
              <a:t>           Limit the CPU CFS (Completely Fair Scheduler) quota</a:t>
            </a:r>
          </a:p>
          <a:p>
            <a:pPr algn="l"/>
            <a:r>
              <a:rPr lang="en-US" altLang="ko-KR" dirty="0"/>
              <a:t>  -c, --</a:t>
            </a:r>
            <a:r>
              <a:rPr lang="en-US" altLang="ko-KR" dirty="0" err="1"/>
              <a:t>cpu</a:t>
            </a:r>
            <a:r>
              <a:rPr lang="en-US" altLang="ko-KR" dirty="0"/>
              <a:t>-shares </a:t>
            </a:r>
            <a:r>
              <a:rPr lang="en-US" altLang="ko-KR" dirty="0" err="1"/>
              <a:t>int</a:t>
            </a:r>
            <a:r>
              <a:rPr lang="en-US" altLang="ko-KR" dirty="0"/>
              <a:t>          CPU shares (relative weight)</a:t>
            </a:r>
          </a:p>
          <a:p>
            <a:pPr algn="l"/>
            <a:r>
              <a:rPr lang="en-US" altLang="ko-KR" dirty="0"/>
              <a:t>      --</a:t>
            </a:r>
            <a:r>
              <a:rPr lang="en-US" altLang="ko-KR" dirty="0" err="1"/>
              <a:t>cpuset-cpus</a:t>
            </a:r>
            <a:r>
              <a:rPr lang="en-US" altLang="ko-KR" dirty="0"/>
              <a:t> string      CPUs in which to allow execution (0-3, 0,1)</a:t>
            </a:r>
          </a:p>
          <a:p>
            <a:pPr algn="l"/>
            <a:r>
              <a:rPr lang="en-US" altLang="ko-KR" dirty="0"/>
              <a:t>      --</a:t>
            </a:r>
            <a:r>
              <a:rPr lang="en-US" altLang="ko-KR" dirty="0" err="1"/>
              <a:t>cpuset</a:t>
            </a:r>
            <a:r>
              <a:rPr lang="en-US" altLang="ko-KR" dirty="0"/>
              <a:t>-mems string      MEMs in which to allow execution (0-3, 0,1)</a:t>
            </a:r>
          </a:p>
          <a:p>
            <a:pPr algn="l"/>
            <a:r>
              <a:rPr lang="en-US" altLang="ko-KR" dirty="0"/>
              <a:t>      --disable-content-trust   Skip image verification (default true)</a:t>
            </a:r>
          </a:p>
          <a:p>
            <a:pPr algn="l"/>
            <a:r>
              <a:rPr lang="en-US" altLang="ko-KR" dirty="0"/>
              <a:t>  -f, --file string             Name of the </a:t>
            </a:r>
            <a:r>
              <a:rPr lang="en-US" altLang="ko-KR" dirty="0" err="1"/>
              <a:t>Dockerfile</a:t>
            </a:r>
            <a:r>
              <a:rPr lang="en-US" altLang="ko-KR" dirty="0"/>
              <a:t> (Default is 'PATH/</a:t>
            </a:r>
            <a:r>
              <a:rPr lang="en-US" altLang="ko-KR" dirty="0" err="1"/>
              <a:t>Dockerfile</a:t>
            </a:r>
            <a:r>
              <a:rPr lang="en-US" altLang="ko-KR" dirty="0"/>
              <a:t>')</a:t>
            </a:r>
          </a:p>
          <a:p>
            <a:pPr algn="l"/>
            <a:r>
              <a:rPr lang="en-US" altLang="ko-KR" dirty="0"/>
              <a:t>      --force-</a:t>
            </a:r>
            <a:r>
              <a:rPr lang="en-US" altLang="ko-KR" dirty="0" err="1"/>
              <a:t>rm</a:t>
            </a:r>
            <a:r>
              <a:rPr lang="en-US" altLang="ko-KR" dirty="0"/>
              <a:t>                Always remove intermediate containers</a:t>
            </a:r>
          </a:p>
          <a:p>
            <a:pPr algn="l"/>
            <a:r>
              <a:rPr lang="en-US" altLang="ko-KR" dirty="0"/>
              <a:t>      --help                    Print usage</a:t>
            </a:r>
          </a:p>
          <a:p>
            <a:pPr algn="l"/>
            <a:r>
              <a:rPr lang="en-US" altLang="ko-KR" dirty="0"/>
              <a:t>      --isolation string        Container isolation technology</a:t>
            </a:r>
          </a:p>
          <a:p>
            <a:pPr algn="l"/>
            <a:r>
              <a:rPr lang="en-US" altLang="ko-KR" dirty="0"/>
              <a:t>      --label value             Set metadata for an image (default [])</a:t>
            </a:r>
          </a:p>
          <a:p>
            <a:pPr algn="l"/>
            <a:r>
              <a:rPr lang="en-US" altLang="ko-KR" dirty="0"/>
              <a:t>  -m, --memory string           Memory limit</a:t>
            </a:r>
          </a:p>
          <a:p>
            <a:pPr algn="l"/>
            <a:r>
              <a:rPr lang="en-US" altLang="ko-KR" dirty="0"/>
              <a:t>      --memory-swap string      Swap limit equal to memory plus swap: '-1' to enable unlimited swap</a:t>
            </a:r>
          </a:p>
          <a:p>
            <a:pPr algn="l"/>
            <a:r>
              <a:rPr lang="en-US" altLang="ko-KR" dirty="0"/>
              <a:t>      --no-cache                Do not use cache when building the image</a:t>
            </a:r>
          </a:p>
          <a:p>
            <a:pPr algn="l"/>
            <a:r>
              <a:rPr lang="en-US" altLang="ko-KR" dirty="0"/>
              <a:t>      --pull                    Always attempt to pull a newer version of the image</a:t>
            </a:r>
          </a:p>
          <a:p>
            <a:pPr algn="l"/>
            <a:r>
              <a:rPr lang="en-US" altLang="ko-KR" dirty="0"/>
              <a:t>  -q, --quiet                   Suppress the build output and print image ID on success</a:t>
            </a:r>
          </a:p>
          <a:p>
            <a:pPr algn="l"/>
            <a:r>
              <a:rPr lang="en-US" altLang="ko-KR" dirty="0"/>
              <a:t>      --</a:t>
            </a:r>
            <a:r>
              <a:rPr lang="en-US" altLang="ko-KR" dirty="0" err="1"/>
              <a:t>rm</a:t>
            </a:r>
            <a:r>
              <a:rPr lang="en-US" altLang="ko-KR" dirty="0"/>
              <a:t>                      Remove intermediate containers after a successful build (default true)</a:t>
            </a:r>
          </a:p>
          <a:p>
            <a:pPr algn="l"/>
            <a:r>
              <a:rPr lang="en-US" altLang="ko-KR" dirty="0"/>
              <a:t>      --</a:t>
            </a:r>
            <a:r>
              <a:rPr lang="en-US" altLang="ko-KR" dirty="0" err="1"/>
              <a:t>shm</a:t>
            </a:r>
            <a:r>
              <a:rPr lang="en-US" altLang="ko-KR" dirty="0"/>
              <a:t>-size string         Size of /</a:t>
            </a:r>
            <a:r>
              <a:rPr lang="en-US" altLang="ko-KR" dirty="0" err="1"/>
              <a:t>dev</a:t>
            </a:r>
            <a:r>
              <a:rPr lang="en-US" altLang="ko-KR" dirty="0"/>
              <a:t>/</a:t>
            </a:r>
            <a:r>
              <a:rPr lang="en-US" altLang="ko-KR" dirty="0" err="1"/>
              <a:t>shm</a:t>
            </a:r>
            <a:r>
              <a:rPr lang="en-US" altLang="ko-KR" dirty="0"/>
              <a:t>, default value is 64MB</a:t>
            </a:r>
          </a:p>
          <a:p>
            <a:pPr algn="l"/>
            <a:r>
              <a:rPr lang="en-US" altLang="ko-KR" b="1" dirty="0">
                <a:solidFill>
                  <a:srgbClr val="FF0000"/>
                </a:solidFill>
              </a:rPr>
              <a:t>  -t, --tag value               Name and optionally a tag in the '</a:t>
            </a:r>
            <a:r>
              <a:rPr lang="en-US" altLang="ko-KR" b="1" dirty="0" err="1">
                <a:solidFill>
                  <a:srgbClr val="FF0000"/>
                </a:solidFill>
              </a:rPr>
              <a:t>name:tag</a:t>
            </a:r>
            <a:r>
              <a:rPr lang="en-US" altLang="ko-KR" b="1" dirty="0">
                <a:solidFill>
                  <a:srgbClr val="FF0000"/>
                </a:solidFill>
              </a:rPr>
              <a:t>' format (default [])</a:t>
            </a:r>
          </a:p>
          <a:p>
            <a:pPr algn="l"/>
            <a:r>
              <a:rPr lang="en-US" altLang="ko-KR" dirty="0"/>
              <a:t>      --</a:t>
            </a:r>
            <a:r>
              <a:rPr lang="en-US" altLang="ko-KR" dirty="0" err="1"/>
              <a:t>ulimit</a:t>
            </a:r>
            <a:r>
              <a:rPr lang="en-US" altLang="ko-KR" dirty="0"/>
              <a:t> value            </a:t>
            </a:r>
            <a:r>
              <a:rPr lang="en-US" altLang="ko-KR" dirty="0" err="1"/>
              <a:t>Ulimit</a:t>
            </a:r>
            <a:r>
              <a:rPr lang="en-US" altLang="ko-KR" dirty="0"/>
              <a:t> options (default [])</a:t>
            </a:r>
          </a:p>
          <a:p>
            <a:pPr algn="l"/>
            <a:r>
              <a:rPr lang="en-US" altLang="ko-KR" dirty="0"/>
              <a:t>  -v, --volume value            Set build-time bind mounts (default [])</a:t>
            </a:r>
          </a:p>
        </p:txBody>
      </p:sp>
    </p:spTree>
    <p:extLst>
      <p:ext uri="{BB962C8B-B14F-4D97-AF65-F5344CB8AC3E}">
        <p14:creationId xmlns:p14="http://schemas.microsoft.com/office/powerpoint/2010/main" val="33157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74168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dockerfile</a:t>
            </a:r>
            <a:r>
              <a:rPr lang="ko-KR" altLang="en-US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(</a:t>
            </a:r>
            <a:r>
              <a:rPr lang="ko-KR" altLang="en-US" sz="1800" b="1" dirty="0" err="1" smtClean="0">
                <a:latin typeface="+mn-ea"/>
                <a:ea typeface="+mn-ea"/>
              </a:rPr>
              <a:t>도커이미지</a:t>
            </a:r>
            <a:r>
              <a:rPr lang="ko-KR" altLang="en-US" sz="1800" b="1" dirty="0" smtClean="0">
                <a:latin typeface="+mn-ea"/>
                <a:ea typeface="+mn-ea"/>
              </a:rPr>
              <a:t> 구성을 위한 </a:t>
            </a:r>
            <a:r>
              <a:rPr lang="en-US" altLang="ko-KR" sz="1800" b="1" dirty="0" smtClean="0">
                <a:latin typeface="+mn-ea"/>
                <a:ea typeface="+mn-ea"/>
              </a:rPr>
              <a:t>configuration file)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611982" y="1205282"/>
            <a:ext cx="9289032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>
                <a:latin typeface="+mn-ea"/>
                <a:ea typeface="+mn-ea"/>
              </a:rPr>
              <a:t>ㅇ</a:t>
            </a:r>
            <a:r>
              <a:rPr lang="ko-KR" altLang="en-US" sz="1600" b="1" dirty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FROM  &lt;</a:t>
            </a:r>
            <a:r>
              <a:rPr lang="ko-KR" altLang="en-US" sz="1600" b="1" dirty="0">
                <a:latin typeface="+mn-ea"/>
                <a:ea typeface="+mn-ea"/>
              </a:rPr>
              <a:t>이미지</a:t>
            </a:r>
            <a:r>
              <a:rPr lang="en-US" altLang="ko-KR" sz="1600" b="1" dirty="0">
                <a:latin typeface="+mn-ea"/>
                <a:ea typeface="+mn-ea"/>
              </a:rPr>
              <a:t>&gt; </a:t>
            </a:r>
            <a:r>
              <a:rPr lang="ko-KR" altLang="en-US" sz="1600" b="1" dirty="0">
                <a:latin typeface="+mn-ea"/>
                <a:ea typeface="+mn-ea"/>
              </a:rPr>
              <a:t>또는 </a:t>
            </a:r>
            <a:r>
              <a:rPr lang="en-US" altLang="ko-KR" sz="1600" b="1" dirty="0">
                <a:latin typeface="+mn-ea"/>
                <a:ea typeface="+mn-ea"/>
              </a:rPr>
              <a:t>FROM &lt;</a:t>
            </a:r>
            <a:r>
              <a:rPr lang="ko-KR" altLang="en-US" sz="1600" b="1" dirty="0">
                <a:latin typeface="+mn-ea"/>
                <a:ea typeface="+mn-ea"/>
              </a:rPr>
              <a:t>이미지</a:t>
            </a:r>
            <a:r>
              <a:rPr lang="en-US" altLang="ko-KR" sz="1600" b="1" dirty="0">
                <a:latin typeface="+mn-ea"/>
                <a:ea typeface="+mn-ea"/>
              </a:rPr>
              <a:t>&gt;:&lt;</a:t>
            </a:r>
            <a:r>
              <a:rPr lang="ko-KR" altLang="en-US" sz="1600" b="1" dirty="0">
                <a:latin typeface="+mn-ea"/>
                <a:ea typeface="+mn-ea"/>
              </a:rPr>
              <a:t>태그</a:t>
            </a:r>
            <a:r>
              <a:rPr lang="en-US" altLang="ko-KR" sz="1600" b="1" dirty="0">
                <a:latin typeface="+mn-ea"/>
                <a:ea typeface="+mn-ea"/>
              </a:rPr>
              <a:t>&gt;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FROM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은 항상 설정해야 하고 맨 처음에 와야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하고 이미지를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생성할 때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이미지가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로컬에 있으면 바로 사용하고</a:t>
            </a: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없으면 </a:t>
            </a:r>
            <a:endParaRPr lang="en-US" altLang="ko-KR" sz="12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 err="1" smtClean="0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Hub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에서 받아옵니다</a:t>
            </a:r>
            <a:endParaRPr lang="en-US" altLang="ko-KR" sz="12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>
                <a:latin typeface="+mn-ea"/>
                <a:ea typeface="+mn-ea"/>
              </a:rPr>
              <a:t>ㅇ</a:t>
            </a:r>
            <a:r>
              <a:rPr lang="ko-KR" altLang="en-US" sz="1600" b="1" dirty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MAINTAINER    Hong, </a:t>
            </a:r>
            <a:r>
              <a:rPr lang="en-US" altLang="ko-KR" sz="1600" b="1" dirty="0" err="1">
                <a:latin typeface="+mn-ea"/>
                <a:ea typeface="+mn-ea"/>
              </a:rPr>
              <a:t>Gildong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  <a:hlinkClick r:id="rId3"/>
              </a:rPr>
              <a:t>gd@yuldo.com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형식은 자유이며 보통 다음과 같이 </a:t>
            </a:r>
            <a:r>
              <a:rPr lang="ko-KR" altLang="en-US" sz="1200" dirty="0" smtClean="0">
                <a:latin typeface="+mn-ea"/>
                <a:ea typeface="+mn-ea"/>
              </a:rPr>
              <a:t>작성자에 대한 이름과 </a:t>
            </a:r>
            <a:r>
              <a:rPr lang="ko-KR" altLang="en-US" sz="1200" dirty="0" err="1">
                <a:latin typeface="+mn-ea"/>
                <a:ea typeface="+mn-ea"/>
              </a:rPr>
              <a:t>이메일을</a:t>
            </a:r>
            <a:r>
              <a:rPr lang="ko-KR" altLang="en-US" sz="1200" dirty="0">
                <a:latin typeface="+mn-ea"/>
                <a:ea typeface="+mn-ea"/>
              </a:rPr>
              <a:t> 입력합니다</a:t>
            </a:r>
            <a:endParaRPr lang="en-US" altLang="ko-KR" sz="1200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 smtClean="0">
                <a:latin typeface="+mn-ea"/>
                <a:ea typeface="+mn-ea"/>
              </a:rPr>
              <a:t>ㅇ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RUN apt-get install -y </a:t>
            </a:r>
            <a:r>
              <a:rPr lang="en-US" altLang="ko-KR" sz="1600" b="1" dirty="0" err="1" smtClean="0">
                <a:latin typeface="+mn-ea"/>
                <a:ea typeface="+mn-ea"/>
              </a:rPr>
              <a:t>nginx</a:t>
            </a:r>
            <a:r>
              <a:rPr lang="en-US" altLang="ko-KR" sz="1600" b="1" dirty="0">
                <a:latin typeface="+mn-ea"/>
                <a:ea typeface="+mn-ea"/>
              </a:rPr>
              <a:t> , RUN ["apt-get", "install", "-y", "</a:t>
            </a:r>
            <a:r>
              <a:rPr lang="en-US" altLang="ko-KR" sz="1600" b="1" dirty="0" err="1">
                <a:latin typeface="+mn-ea"/>
                <a:ea typeface="+mn-ea"/>
              </a:rPr>
              <a:t>nginx</a:t>
            </a:r>
            <a:r>
              <a:rPr lang="en-US" altLang="ko-KR" sz="1600" b="1" dirty="0" smtClean="0">
                <a:latin typeface="+mn-ea"/>
                <a:ea typeface="+mn-ea"/>
              </a:rPr>
              <a:t>"]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latin typeface="+mn-ea"/>
                <a:ea typeface="+mn-ea"/>
              </a:rPr>
              <a:t>RUN &lt;</a:t>
            </a:r>
            <a:r>
              <a:rPr lang="ko-KR" altLang="en-US" sz="1200" dirty="0">
                <a:latin typeface="+mn-ea"/>
                <a:ea typeface="+mn-ea"/>
              </a:rPr>
              <a:t>명령</a:t>
            </a:r>
            <a:r>
              <a:rPr lang="en-US" altLang="ko-KR" sz="1200" dirty="0">
                <a:latin typeface="+mn-ea"/>
                <a:ea typeface="+mn-ea"/>
              </a:rPr>
              <a:t>&gt; </a:t>
            </a:r>
            <a:r>
              <a:rPr lang="ko-KR" altLang="en-US" sz="1200" dirty="0">
                <a:latin typeface="+mn-ea"/>
                <a:ea typeface="+mn-ea"/>
              </a:rPr>
              <a:t>형식이며 </a:t>
            </a:r>
            <a:r>
              <a:rPr lang="ko-KR" altLang="en-US" sz="1200" dirty="0" err="1">
                <a:latin typeface="+mn-ea"/>
                <a:ea typeface="+mn-ea"/>
              </a:rPr>
              <a:t>셸</a:t>
            </a:r>
            <a:r>
              <a:rPr lang="ko-KR" altLang="en-US" sz="1200" dirty="0">
                <a:latin typeface="+mn-ea"/>
                <a:ea typeface="+mn-ea"/>
              </a:rPr>
              <a:t> 스크립트 구문을 사용할 수 있습니다</a:t>
            </a:r>
            <a:r>
              <a:rPr lang="en-US" altLang="ko-KR" sz="1200" dirty="0">
                <a:latin typeface="+mn-ea"/>
                <a:ea typeface="+mn-ea"/>
              </a:rPr>
              <a:t>. FROM</a:t>
            </a:r>
            <a:r>
              <a:rPr lang="ko-KR" altLang="en-US" sz="1200" dirty="0">
                <a:latin typeface="+mn-ea"/>
                <a:ea typeface="+mn-ea"/>
              </a:rPr>
              <a:t>으로 설정한 이미지에 포함된 </a:t>
            </a:r>
            <a:r>
              <a:rPr lang="en-US" altLang="ko-KR" sz="1200" dirty="0">
                <a:latin typeface="+mn-ea"/>
                <a:ea typeface="+mn-ea"/>
              </a:rPr>
              <a:t>/bin/</a:t>
            </a:r>
            <a:r>
              <a:rPr lang="en-US" altLang="ko-KR" sz="1200" dirty="0" err="1">
                <a:latin typeface="+mn-ea"/>
                <a:ea typeface="+mn-ea"/>
              </a:rPr>
              <a:t>sh</a:t>
            </a:r>
            <a:r>
              <a:rPr lang="ko-KR" altLang="en-US" sz="1200" dirty="0">
                <a:latin typeface="+mn-ea"/>
                <a:ea typeface="+mn-ea"/>
              </a:rPr>
              <a:t> 실행 파일을 사용하게 되며 </a:t>
            </a:r>
            <a:r>
              <a:rPr lang="en-US" altLang="ko-KR" sz="1200" dirty="0">
                <a:latin typeface="+mn-ea"/>
                <a:ea typeface="+mn-ea"/>
              </a:rPr>
              <a:t>/bin/</a:t>
            </a:r>
            <a:r>
              <a:rPr lang="en-US" altLang="ko-KR" sz="1200" dirty="0" err="1">
                <a:latin typeface="+mn-ea"/>
                <a:ea typeface="+mn-ea"/>
              </a:rPr>
              <a:t>sh</a:t>
            </a:r>
            <a:r>
              <a:rPr lang="ko-KR" altLang="en-US" sz="1200" dirty="0">
                <a:latin typeface="+mn-ea"/>
                <a:ea typeface="+mn-ea"/>
              </a:rPr>
              <a:t> 실행 파일이 없으면 사용할 수 </a:t>
            </a:r>
            <a:r>
              <a:rPr lang="ko-KR" altLang="en-US" sz="1200" dirty="0" smtClean="0">
                <a:latin typeface="+mn-ea"/>
                <a:ea typeface="+mn-ea"/>
              </a:rPr>
              <a:t>없습니다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latin typeface="+mn-ea"/>
                <a:ea typeface="+mn-ea"/>
              </a:rPr>
              <a:t>RUN ["&lt;</a:t>
            </a:r>
            <a:r>
              <a:rPr lang="ko-KR" altLang="en-US" sz="1200" dirty="0">
                <a:latin typeface="+mn-ea"/>
                <a:ea typeface="+mn-ea"/>
              </a:rPr>
              <a:t>실행 파일</a:t>
            </a:r>
            <a:r>
              <a:rPr lang="en-US" altLang="ko-KR" sz="1200" dirty="0">
                <a:latin typeface="+mn-ea"/>
                <a:ea typeface="+mn-ea"/>
              </a:rPr>
              <a:t>&gt;", "&lt;</a:t>
            </a:r>
            <a:r>
              <a:rPr lang="ko-KR" altLang="en-US" sz="1200" dirty="0">
                <a:latin typeface="+mn-ea"/>
                <a:ea typeface="+mn-ea"/>
              </a:rPr>
              <a:t>매개 변수</a:t>
            </a:r>
            <a:r>
              <a:rPr lang="en-US" altLang="ko-KR" sz="1200" dirty="0">
                <a:latin typeface="+mn-ea"/>
                <a:ea typeface="+mn-ea"/>
              </a:rPr>
              <a:t>1&gt;", "&lt;</a:t>
            </a:r>
            <a:r>
              <a:rPr lang="ko-KR" altLang="en-US" sz="1200" dirty="0">
                <a:latin typeface="+mn-ea"/>
                <a:ea typeface="+mn-ea"/>
              </a:rPr>
              <a:t>매개 변수</a:t>
            </a:r>
            <a:r>
              <a:rPr lang="en-US" altLang="ko-KR" sz="1200" dirty="0">
                <a:latin typeface="+mn-ea"/>
                <a:ea typeface="+mn-ea"/>
              </a:rPr>
              <a:t>2&gt;"] </a:t>
            </a:r>
            <a:r>
              <a:rPr lang="ko-KR" altLang="en-US" sz="1200" dirty="0">
                <a:latin typeface="+mn-ea"/>
                <a:ea typeface="+mn-ea"/>
              </a:rPr>
              <a:t>형식입니다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실행 파일과 매개 변수를 배열 형태로 설정합니다</a:t>
            </a:r>
            <a:r>
              <a:rPr lang="en-US" altLang="ko-KR" sz="1200" dirty="0">
                <a:latin typeface="+mn-ea"/>
                <a:ea typeface="+mn-ea"/>
              </a:rPr>
              <a:t>. FROM</a:t>
            </a:r>
            <a:r>
              <a:rPr lang="ko-KR" altLang="en-US" sz="1200" dirty="0">
                <a:latin typeface="+mn-ea"/>
                <a:ea typeface="+mn-ea"/>
              </a:rPr>
              <a:t>으로 설정한 이미지의 </a:t>
            </a:r>
            <a:r>
              <a:rPr lang="en-US" altLang="ko-KR" sz="1200" dirty="0">
                <a:latin typeface="+mn-ea"/>
                <a:ea typeface="+mn-ea"/>
              </a:rPr>
              <a:t>/bin/</a:t>
            </a:r>
            <a:r>
              <a:rPr lang="en-US" altLang="ko-KR" sz="1200" dirty="0" err="1">
                <a:latin typeface="+mn-ea"/>
                <a:ea typeface="+mn-ea"/>
              </a:rPr>
              <a:t>sh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실행 파일을 사용하지 않는 방식입니다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 err="1">
                <a:latin typeface="+mn-ea"/>
                <a:ea typeface="+mn-ea"/>
              </a:rPr>
              <a:t>셸</a:t>
            </a:r>
            <a:r>
              <a:rPr lang="ko-KR" altLang="en-US" sz="1200" dirty="0">
                <a:latin typeface="+mn-ea"/>
                <a:ea typeface="+mn-ea"/>
              </a:rPr>
              <a:t> 스크립트 문법이 인식되지 않으므로 </a:t>
            </a:r>
            <a:r>
              <a:rPr lang="ko-KR" altLang="en-US" sz="1200" dirty="0" err="1">
                <a:latin typeface="+mn-ea"/>
                <a:ea typeface="+mn-ea"/>
              </a:rPr>
              <a:t>셸</a:t>
            </a:r>
            <a:r>
              <a:rPr lang="ko-KR" altLang="en-US" sz="1200" dirty="0">
                <a:latin typeface="+mn-ea"/>
                <a:ea typeface="+mn-ea"/>
              </a:rPr>
              <a:t> 스크립트 문법과 관련된 문자를 그대로 실행 파일에 넘겨줄 수 </a:t>
            </a:r>
            <a:r>
              <a:rPr lang="ko-KR" altLang="en-US" sz="1200" dirty="0" smtClean="0">
                <a:latin typeface="+mn-ea"/>
                <a:ea typeface="+mn-ea"/>
              </a:rPr>
              <a:t>있습니다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626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8676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dockerfile</a:t>
            </a:r>
            <a:r>
              <a:rPr lang="ko-KR" altLang="en-US" sz="1800" b="1" dirty="0" smtClean="0">
                <a:latin typeface="+mn-ea"/>
                <a:ea typeface="+mn-ea"/>
              </a:rPr>
              <a:t> 구성요소 </a:t>
            </a:r>
            <a:r>
              <a:rPr lang="en-US" altLang="ko-KR" sz="1800" b="1" dirty="0" smtClean="0">
                <a:latin typeface="+mn-ea"/>
                <a:ea typeface="+mn-ea"/>
              </a:rPr>
              <a:t>[</a:t>
            </a:r>
            <a:r>
              <a:rPr lang="ko-KR" altLang="en-US" sz="1800" b="1" dirty="0" smtClean="0">
                <a:latin typeface="+mn-ea"/>
                <a:ea typeface="+mn-ea"/>
              </a:rPr>
              <a:t>컨테이너 </a:t>
            </a:r>
            <a:r>
              <a:rPr lang="ko-KR" altLang="en-US" sz="1800" b="1" dirty="0" err="1" smtClean="0">
                <a:latin typeface="+mn-ea"/>
                <a:ea typeface="+mn-ea"/>
              </a:rPr>
              <a:t>실행시</a:t>
            </a:r>
            <a:r>
              <a:rPr lang="ko-KR" altLang="en-US" sz="1800" b="1" dirty="0" smtClean="0">
                <a:latin typeface="+mn-ea"/>
                <a:ea typeface="+mn-ea"/>
              </a:rPr>
              <a:t> 반영되므로 이미지에는 영향 없음</a:t>
            </a:r>
            <a:r>
              <a:rPr lang="en-US" altLang="ko-KR" sz="1800" b="1" dirty="0" smtClean="0">
                <a:latin typeface="+mn-ea"/>
                <a:ea typeface="+mn-ea"/>
              </a:rPr>
              <a:t>]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611982" y="1205282"/>
            <a:ext cx="9289032" cy="637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 smtClean="0">
                <a:latin typeface="+mn-ea"/>
                <a:ea typeface="+mn-ea"/>
              </a:rPr>
              <a:t>ㅇ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CMD touch /home/hello/hello.txt, CMD ["</a:t>
            </a:r>
            <a:r>
              <a:rPr lang="en-US" altLang="ko-KR" sz="1600" b="1" dirty="0" err="1">
                <a:latin typeface="+mn-ea"/>
                <a:ea typeface="+mn-ea"/>
              </a:rPr>
              <a:t>mysqld</a:t>
            </a:r>
            <a:r>
              <a:rPr lang="en-US" altLang="ko-KR" sz="1600" b="1" dirty="0">
                <a:latin typeface="+mn-ea"/>
                <a:ea typeface="+mn-ea"/>
              </a:rPr>
              <a:t>", "--</a:t>
            </a:r>
            <a:r>
              <a:rPr lang="en-US" altLang="ko-KR" sz="1600" b="1" dirty="0" err="1">
                <a:latin typeface="+mn-ea"/>
                <a:ea typeface="+mn-ea"/>
              </a:rPr>
              <a:t>datadir</a:t>
            </a:r>
            <a:r>
              <a:rPr lang="en-US" altLang="ko-KR" sz="1600" b="1" dirty="0">
                <a:latin typeface="+mn-ea"/>
                <a:ea typeface="+mn-ea"/>
              </a:rPr>
              <a:t>=/</a:t>
            </a:r>
            <a:r>
              <a:rPr lang="en-US" altLang="ko-KR" sz="1600" b="1" dirty="0" err="1">
                <a:latin typeface="+mn-ea"/>
                <a:ea typeface="+mn-ea"/>
              </a:rPr>
              <a:t>var</a:t>
            </a:r>
            <a:r>
              <a:rPr lang="en-US" altLang="ko-KR" sz="1600" b="1" dirty="0">
                <a:latin typeface="+mn-ea"/>
                <a:ea typeface="+mn-ea"/>
              </a:rPr>
              <a:t>/lib/</a:t>
            </a:r>
            <a:r>
              <a:rPr lang="en-US" altLang="ko-KR" sz="1600" b="1" dirty="0" err="1">
                <a:latin typeface="+mn-ea"/>
                <a:ea typeface="+mn-ea"/>
              </a:rPr>
              <a:t>mysql</a:t>
            </a:r>
            <a:r>
              <a:rPr lang="en-US" altLang="ko-KR" sz="1600" b="1" dirty="0">
                <a:latin typeface="+mn-ea"/>
                <a:ea typeface="+mn-ea"/>
              </a:rPr>
              <a:t>", "--user=</a:t>
            </a:r>
            <a:r>
              <a:rPr lang="en-US" altLang="ko-KR" sz="1600" b="1" dirty="0" err="1">
                <a:latin typeface="+mn-ea"/>
                <a:ea typeface="+mn-ea"/>
              </a:rPr>
              <a:t>mysql</a:t>
            </a:r>
            <a:r>
              <a:rPr lang="en-US" altLang="ko-KR" sz="1600" b="1" dirty="0">
                <a:latin typeface="+mn-ea"/>
                <a:ea typeface="+mn-ea"/>
              </a:rPr>
              <a:t>"]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CMD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는 컨테이너가 시작되었을 때 스크립트 혹은 명령을 실행합니다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즉 </a:t>
            </a:r>
            <a:r>
              <a:rPr lang="en-US" altLang="ko-KR" sz="1200" dirty="0" err="1">
                <a:latin typeface="+mn-ea"/>
                <a:ea typeface="+mn-ea"/>
              </a:rPr>
              <a:t>docker</a:t>
            </a:r>
            <a:r>
              <a:rPr lang="en-US" altLang="ko-KR" sz="1200" dirty="0">
                <a:latin typeface="+mn-ea"/>
                <a:ea typeface="+mn-ea"/>
              </a:rPr>
              <a:t> run </a:t>
            </a:r>
            <a:r>
              <a:rPr lang="ko-KR" altLang="en-US" sz="1200" dirty="0">
                <a:latin typeface="+mn-ea"/>
                <a:ea typeface="+mn-ea"/>
              </a:rPr>
              <a:t>명령으로 컨테이너를 생성하거나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en-US" altLang="ko-KR" sz="1200" dirty="0" err="1">
                <a:latin typeface="+mn-ea"/>
                <a:ea typeface="+mn-ea"/>
              </a:rPr>
              <a:t>docker</a:t>
            </a:r>
            <a:r>
              <a:rPr lang="en-US" altLang="ko-KR" sz="1200" dirty="0">
                <a:latin typeface="+mn-ea"/>
                <a:ea typeface="+mn-ea"/>
              </a:rPr>
              <a:t> start </a:t>
            </a:r>
            <a:r>
              <a:rPr lang="ko-KR" altLang="en-US" sz="1200" dirty="0">
                <a:latin typeface="+mn-ea"/>
                <a:ea typeface="+mn-ea"/>
              </a:rPr>
              <a:t>명령으로 정지된 컨테이너를 시작할 때 실행됩니다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CMD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는 </a:t>
            </a:r>
            <a:r>
              <a:rPr lang="en-US" altLang="ko-KR" sz="1200" dirty="0" err="1">
                <a:solidFill>
                  <a:srgbClr val="FF0000"/>
                </a:solidFill>
                <a:latin typeface="+mn-ea"/>
                <a:ea typeface="+mn-ea"/>
              </a:rPr>
              <a:t>Dockerfile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에서 한 번만 사용할 수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있습니다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. </a:t>
            </a:r>
            <a:r>
              <a:rPr lang="en-US" altLang="ko-KR" sz="1200" dirty="0" err="1" smtClean="0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 run –it image CMD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로 </a:t>
            </a:r>
            <a:r>
              <a:rPr lang="ko-KR" altLang="en-US" sz="1200" dirty="0" err="1" smtClean="0">
                <a:solidFill>
                  <a:srgbClr val="FF0000"/>
                </a:solidFill>
                <a:latin typeface="+mn-ea"/>
                <a:ea typeface="+mn-ea"/>
              </a:rPr>
              <a:t>오버라이드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  <a:latin typeface="+mn-ea"/>
                <a:ea typeface="+mn-ea"/>
              </a:rPr>
              <a:t>될수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 있다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latin typeface="+mn-ea"/>
                <a:ea typeface="+mn-ea"/>
              </a:rPr>
              <a:t>CMD &lt;</a:t>
            </a:r>
            <a:r>
              <a:rPr lang="ko-KR" altLang="en-US" sz="1200" dirty="0">
                <a:latin typeface="+mn-ea"/>
                <a:ea typeface="+mn-ea"/>
              </a:rPr>
              <a:t>명령</a:t>
            </a:r>
            <a:r>
              <a:rPr lang="en-US" altLang="ko-KR" sz="1200" dirty="0">
                <a:latin typeface="+mn-ea"/>
                <a:ea typeface="+mn-ea"/>
              </a:rPr>
              <a:t>&gt; </a:t>
            </a:r>
            <a:r>
              <a:rPr lang="ko-KR" altLang="en-US" sz="1200" dirty="0">
                <a:latin typeface="+mn-ea"/>
                <a:ea typeface="+mn-ea"/>
              </a:rPr>
              <a:t>형식이며 </a:t>
            </a:r>
            <a:r>
              <a:rPr lang="ko-KR" altLang="en-US" sz="1200" dirty="0" err="1">
                <a:latin typeface="+mn-ea"/>
                <a:ea typeface="+mn-ea"/>
              </a:rPr>
              <a:t>셸</a:t>
            </a:r>
            <a:r>
              <a:rPr lang="ko-KR" altLang="en-US" sz="1200" dirty="0">
                <a:latin typeface="+mn-ea"/>
                <a:ea typeface="+mn-ea"/>
              </a:rPr>
              <a:t> 스크립트 구문을 사용할 수 있습니다</a:t>
            </a:r>
            <a:r>
              <a:rPr lang="en-US" altLang="ko-KR" sz="1200" dirty="0">
                <a:latin typeface="+mn-ea"/>
                <a:ea typeface="+mn-ea"/>
              </a:rPr>
              <a:t>. FROM</a:t>
            </a:r>
            <a:r>
              <a:rPr lang="ko-KR" altLang="en-US" sz="1200" dirty="0">
                <a:latin typeface="+mn-ea"/>
                <a:ea typeface="+mn-ea"/>
              </a:rPr>
              <a:t>으로 설정한 이미지에 포함된 </a:t>
            </a:r>
            <a:r>
              <a:rPr lang="en-US" altLang="ko-KR" sz="1200" dirty="0">
                <a:latin typeface="+mn-ea"/>
                <a:ea typeface="+mn-ea"/>
              </a:rPr>
              <a:t>/bin/</a:t>
            </a:r>
            <a:r>
              <a:rPr lang="en-US" altLang="ko-KR" sz="1200" dirty="0" err="1">
                <a:latin typeface="+mn-ea"/>
                <a:ea typeface="+mn-ea"/>
              </a:rPr>
              <a:t>sh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실행 파일을 사용하게 되며 </a:t>
            </a:r>
            <a:r>
              <a:rPr lang="en-US" altLang="ko-KR" sz="1200" dirty="0">
                <a:latin typeface="+mn-ea"/>
                <a:ea typeface="+mn-ea"/>
              </a:rPr>
              <a:t>/bin/</a:t>
            </a:r>
            <a:r>
              <a:rPr lang="en-US" altLang="ko-KR" sz="1200" dirty="0" err="1">
                <a:latin typeface="+mn-ea"/>
                <a:ea typeface="+mn-ea"/>
              </a:rPr>
              <a:t>sh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실행 파일이 없으면 사용할 수 없습니다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latin typeface="+mn-ea"/>
                <a:ea typeface="+mn-ea"/>
              </a:rPr>
              <a:t>CMD ["&lt;</a:t>
            </a:r>
            <a:r>
              <a:rPr lang="ko-KR" altLang="en-US" sz="1200" dirty="0">
                <a:latin typeface="+mn-ea"/>
                <a:ea typeface="+mn-ea"/>
              </a:rPr>
              <a:t>실행 파일</a:t>
            </a:r>
            <a:r>
              <a:rPr lang="en-US" altLang="ko-KR" sz="1200" dirty="0">
                <a:latin typeface="+mn-ea"/>
                <a:ea typeface="+mn-ea"/>
              </a:rPr>
              <a:t>&gt;", "&lt;</a:t>
            </a:r>
            <a:r>
              <a:rPr lang="ko-KR" altLang="en-US" sz="1200" dirty="0">
                <a:latin typeface="+mn-ea"/>
                <a:ea typeface="+mn-ea"/>
              </a:rPr>
              <a:t>매개 변수</a:t>
            </a:r>
            <a:r>
              <a:rPr lang="en-US" altLang="ko-KR" sz="1200" dirty="0">
                <a:latin typeface="+mn-ea"/>
                <a:ea typeface="+mn-ea"/>
              </a:rPr>
              <a:t>1&gt;", "&lt;</a:t>
            </a:r>
            <a:r>
              <a:rPr lang="ko-KR" altLang="en-US" sz="1200" dirty="0">
                <a:latin typeface="+mn-ea"/>
                <a:ea typeface="+mn-ea"/>
              </a:rPr>
              <a:t>매개 변수</a:t>
            </a:r>
            <a:r>
              <a:rPr lang="en-US" altLang="ko-KR" sz="1200" dirty="0">
                <a:latin typeface="+mn-ea"/>
                <a:ea typeface="+mn-ea"/>
              </a:rPr>
              <a:t>2&gt;"] </a:t>
            </a:r>
            <a:r>
              <a:rPr lang="ko-KR" altLang="en-US" sz="1200" dirty="0">
                <a:latin typeface="+mn-ea"/>
                <a:ea typeface="+mn-ea"/>
              </a:rPr>
              <a:t>형식입니다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실행 파일과 매개 변수를 배열 형태로 설정합니다</a:t>
            </a:r>
            <a:r>
              <a:rPr lang="en-US" altLang="ko-KR" sz="1200" dirty="0">
                <a:latin typeface="+mn-ea"/>
                <a:ea typeface="+mn-ea"/>
              </a:rPr>
              <a:t>. FROM</a:t>
            </a:r>
            <a:r>
              <a:rPr lang="ko-KR" altLang="en-US" sz="1200" dirty="0">
                <a:latin typeface="+mn-ea"/>
                <a:ea typeface="+mn-ea"/>
              </a:rPr>
              <a:t>으로 설정한 이미지의 </a:t>
            </a:r>
            <a:r>
              <a:rPr lang="en-US" altLang="ko-KR" sz="1200" dirty="0">
                <a:latin typeface="+mn-ea"/>
                <a:ea typeface="+mn-ea"/>
              </a:rPr>
              <a:t>/bin/</a:t>
            </a:r>
            <a:r>
              <a:rPr lang="en-US" altLang="ko-KR" sz="1200" dirty="0" err="1">
                <a:latin typeface="+mn-ea"/>
                <a:ea typeface="+mn-ea"/>
              </a:rPr>
              <a:t>sh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실행 파일을 사용하지 않는 방식입니다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 err="1">
                <a:latin typeface="+mn-ea"/>
                <a:ea typeface="+mn-ea"/>
              </a:rPr>
              <a:t>셸</a:t>
            </a:r>
            <a:r>
              <a:rPr lang="ko-KR" altLang="en-US" sz="1200" dirty="0">
                <a:latin typeface="+mn-ea"/>
                <a:ea typeface="+mn-ea"/>
              </a:rPr>
              <a:t> 스크립트 문법이 인식되지 않으므로 </a:t>
            </a:r>
            <a:r>
              <a:rPr lang="ko-KR" altLang="en-US" sz="1200" dirty="0" err="1">
                <a:latin typeface="+mn-ea"/>
                <a:ea typeface="+mn-ea"/>
              </a:rPr>
              <a:t>셸</a:t>
            </a:r>
            <a:r>
              <a:rPr lang="ko-KR" altLang="en-US" sz="1200" dirty="0">
                <a:latin typeface="+mn-ea"/>
                <a:ea typeface="+mn-ea"/>
              </a:rPr>
              <a:t> 스크립트 문법과 관련된 문자를 그대로 실행 파일에 넘겨줄 수 </a:t>
            </a:r>
            <a:r>
              <a:rPr lang="ko-KR" altLang="en-US" sz="1200" dirty="0" smtClean="0">
                <a:latin typeface="+mn-ea"/>
                <a:ea typeface="+mn-ea"/>
              </a:rPr>
              <a:t>있습니다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>
                <a:latin typeface="+mn-ea"/>
                <a:ea typeface="+mn-ea"/>
              </a:rPr>
              <a:t>ㅇ</a:t>
            </a:r>
            <a:r>
              <a:rPr lang="ko-KR" altLang="en-US" sz="1600" b="1" dirty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ENTRYPOINT ["echo"]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600" b="1" dirty="0" smtClean="0">
                <a:latin typeface="+mn-ea"/>
                <a:ea typeface="+mn-ea"/>
              </a:rPr>
              <a:t>    CMD </a:t>
            </a:r>
            <a:r>
              <a:rPr lang="en-US" altLang="ko-KR" sz="1600" b="1" dirty="0">
                <a:latin typeface="+mn-ea"/>
                <a:ea typeface="+mn-ea"/>
              </a:rPr>
              <a:t>["hello"]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latin typeface="+mn-ea"/>
                <a:ea typeface="+mn-ea"/>
              </a:rPr>
              <a:t>CMD ["&lt;</a:t>
            </a:r>
            <a:r>
              <a:rPr lang="ko-KR" altLang="en-US" sz="1200" dirty="0">
                <a:latin typeface="+mn-ea"/>
                <a:ea typeface="+mn-ea"/>
              </a:rPr>
              <a:t>매개 변수</a:t>
            </a:r>
            <a:r>
              <a:rPr lang="en-US" altLang="ko-KR" sz="1200" dirty="0">
                <a:latin typeface="+mn-ea"/>
                <a:ea typeface="+mn-ea"/>
              </a:rPr>
              <a:t>1&gt;", "&lt;</a:t>
            </a:r>
            <a:r>
              <a:rPr lang="ko-KR" altLang="en-US" sz="1200" dirty="0">
                <a:latin typeface="+mn-ea"/>
                <a:ea typeface="+mn-ea"/>
              </a:rPr>
              <a:t>매개 변수</a:t>
            </a:r>
            <a:r>
              <a:rPr lang="en-US" altLang="ko-KR" sz="1200" dirty="0">
                <a:latin typeface="+mn-ea"/>
                <a:ea typeface="+mn-ea"/>
              </a:rPr>
              <a:t>2&gt;"] </a:t>
            </a:r>
            <a:r>
              <a:rPr lang="ko-KR" altLang="en-US" sz="1200" dirty="0">
                <a:latin typeface="+mn-ea"/>
                <a:ea typeface="+mn-ea"/>
              </a:rPr>
              <a:t>형식입니다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ENTRYPOINT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에 설정한 명령에 매개 변수를 전달하여 실행합니다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en-US" altLang="ko-KR" sz="1200" dirty="0" err="1">
                <a:latin typeface="+mn-ea"/>
                <a:ea typeface="+mn-ea"/>
              </a:rPr>
              <a:t>Dockerfile</a:t>
            </a:r>
            <a:r>
              <a:rPr lang="ko-KR" altLang="en-US" sz="1200" dirty="0">
                <a:latin typeface="+mn-ea"/>
                <a:ea typeface="+mn-ea"/>
              </a:rPr>
              <a:t>에 </a:t>
            </a:r>
            <a:r>
              <a:rPr lang="en-US" altLang="ko-KR" sz="1200" dirty="0">
                <a:latin typeface="+mn-ea"/>
                <a:ea typeface="+mn-ea"/>
              </a:rPr>
              <a:t>ENTRYPOINT</a:t>
            </a:r>
            <a:r>
              <a:rPr lang="ko-KR" altLang="en-US" sz="1200" dirty="0">
                <a:latin typeface="+mn-ea"/>
                <a:ea typeface="+mn-ea"/>
              </a:rPr>
              <a:t>가 있으면 </a:t>
            </a:r>
            <a:r>
              <a:rPr lang="en-US" altLang="ko-KR" sz="1200" dirty="0">
                <a:latin typeface="+mn-ea"/>
                <a:ea typeface="+mn-ea"/>
              </a:rPr>
              <a:t>CMD</a:t>
            </a:r>
            <a:r>
              <a:rPr lang="ko-KR" altLang="en-US" sz="1200" dirty="0">
                <a:latin typeface="+mn-ea"/>
                <a:ea typeface="+mn-ea"/>
              </a:rPr>
              <a:t>는 </a:t>
            </a:r>
            <a:r>
              <a:rPr lang="en-US" altLang="ko-KR" sz="1200" dirty="0">
                <a:latin typeface="+mn-ea"/>
                <a:ea typeface="+mn-ea"/>
              </a:rPr>
              <a:t>ENTRYPOINT</a:t>
            </a:r>
            <a:r>
              <a:rPr lang="ko-KR" altLang="en-US" sz="1200" dirty="0">
                <a:latin typeface="+mn-ea"/>
                <a:ea typeface="+mn-ea"/>
              </a:rPr>
              <a:t>에 매개 변수만 전달하는 역할을 합니다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그래서 </a:t>
            </a:r>
            <a:r>
              <a:rPr lang="en-US" altLang="ko-KR" sz="1200" dirty="0">
                <a:latin typeface="+mn-ea"/>
                <a:ea typeface="+mn-ea"/>
              </a:rPr>
              <a:t>CMD </a:t>
            </a:r>
            <a:r>
              <a:rPr lang="ko-KR" altLang="en-US" sz="1200" dirty="0">
                <a:latin typeface="+mn-ea"/>
                <a:ea typeface="+mn-ea"/>
              </a:rPr>
              <a:t>독자적으로 파일을 실행할 수 없게 됩니다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64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이론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3" y="882117"/>
            <a:ext cx="90953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ko-KR" altLang="en-US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  <a:ea typeface="+mn-ea"/>
              </a:rPr>
              <a:t>란</a:t>
            </a:r>
            <a:r>
              <a:rPr lang="ko-KR" altLang="en-US" sz="1800" b="1" dirty="0" smtClean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(</a:t>
            </a:r>
            <a:r>
              <a:rPr lang="ko-KR" altLang="en-US" sz="1800" b="1" dirty="0" err="1" smtClean="0">
                <a:latin typeface="+mn-ea"/>
                <a:ea typeface="+mn-ea"/>
              </a:rPr>
              <a:t>고래위의</a:t>
            </a:r>
            <a:r>
              <a:rPr lang="ko-KR" altLang="en-US" sz="1800" b="1" dirty="0" smtClean="0">
                <a:latin typeface="+mn-ea"/>
                <a:ea typeface="+mn-ea"/>
              </a:rPr>
              <a:t> 컨테이너 박스</a:t>
            </a:r>
            <a:r>
              <a:rPr lang="en-US" altLang="ko-KR" sz="1800" b="1" dirty="0" smtClean="0">
                <a:latin typeface="+mn-ea"/>
                <a:ea typeface="+mn-ea"/>
              </a:rPr>
              <a:t>)</a:t>
            </a:r>
          </a:p>
          <a:p>
            <a:pPr algn="l"/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컨테이너 가상화 기술을 사용하여 </a:t>
            </a:r>
            <a:r>
              <a:rPr lang="en-US" altLang="ko-KR" sz="1800" b="1" dirty="0" smtClean="0">
                <a:latin typeface="+mn-ea"/>
                <a:ea typeface="+mn-ea"/>
              </a:rPr>
              <a:t>application</a:t>
            </a:r>
            <a:r>
              <a:rPr lang="ko-KR" altLang="en-US" sz="1800" b="1" dirty="0" smtClean="0">
                <a:latin typeface="+mn-ea"/>
                <a:ea typeface="+mn-ea"/>
              </a:rPr>
              <a:t>을 개발</a:t>
            </a:r>
            <a:r>
              <a:rPr lang="en-US" altLang="ko-KR" sz="1800" b="1" dirty="0" smtClean="0"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latin typeface="+mn-ea"/>
                <a:ea typeface="+mn-ea"/>
              </a:rPr>
              <a:t>이동</a:t>
            </a:r>
            <a:r>
              <a:rPr lang="en-US" altLang="ko-KR" sz="1800" b="1" dirty="0" smtClean="0">
                <a:latin typeface="+mn-ea"/>
                <a:ea typeface="+mn-ea"/>
              </a:rPr>
              <a:t>,</a:t>
            </a:r>
            <a:r>
              <a:rPr lang="ko-KR" altLang="en-US" sz="1800" b="1" dirty="0" smtClean="0">
                <a:latin typeface="+mn-ea"/>
                <a:ea typeface="+mn-ea"/>
              </a:rPr>
              <a:t>실행을 위한 플랫폼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BUILD: </a:t>
            </a:r>
            <a:r>
              <a:rPr lang="ko-KR" altLang="en-US" sz="1600" dirty="0" smtClean="0">
                <a:latin typeface="+mn-ea"/>
                <a:ea typeface="+mn-ea"/>
              </a:rPr>
              <a:t>프로그램 실행에 필요한 것들을 박스로 포장하고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SHIP: </a:t>
            </a:r>
            <a:r>
              <a:rPr lang="ko-KR" altLang="en-US" sz="1600" dirty="0" smtClean="0">
                <a:latin typeface="+mn-ea"/>
                <a:ea typeface="+mn-ea"/>
              </a:rPr>
              <a:t>포장된 박스를 손쉽게 이동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RUN: </a:t>
            </a:r>
            <a:r>
              <a:rPr lang="ko-KR" altLang="en-US" sz="1600" dirty="0" smtClean="0">
                <a:latin typeface="+mn-ea"/>
                <a:ea typeface="+mn-ea"/>
              </a:rPr>
              <a:t>어디서나 간단하게 실행 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 t="21121" r="9254" b="10295"/>
          <a:stretch/>
        </p:blipFill>
        <p:spPr bwMode="auto">
          <a:xfrm>
            <a:off x="663956" y="2646313"/>
            <a:ext cx="6183727" cy="379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user\Desktop\tensor_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609" y="2646313"/>
            <a:ext cx="3980471" cy="235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dockerfile</a:t>
            </a:r>
            <a:r>
              <a:rPr lang="ko-KR" altLang="en-US" sz="1800" b="1" dirty="0" smtClean="0">
                <a:latin typeface="+mn-ea"/>
                <a:ea typeface="+mn-ea"/>
              </a:rPr>
              <a:t> 구성요소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611982" y="1205282"/>
            <a:ext cx="9289032" cy="592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 smtClean="0">
                <a:latin typeface="+mn-ea"/>
                <a:ea typeface="+mn-ea"/>
              </a:rPr>
              <a:t>ㅇ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ENV PATH /go/bin:$PATH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 smtClean="0">
                <a:latin typeface="+mn-ea"/>
                <a:ea typeface="+mn-ea"/>
              </a:rPr>
              <a:t>ENV &lt;</a:t>
            </a:r>
            <a:r>
              <a:rPr lang="ko-KR" altLang="en-US" sz="1200" dirty="0" smtClean="0">
                <a:latin typeface="+mn-ea"/>
                <a:ea typeface="+mn-ea"/>
              </a:rPr>
              <a:t>환경 변수</a:t>
            </a:r>
            <a:r>
              <a:rPr lang="en-US" altLang="ko-KR" sz="1200" dirty="0" smtClean="0">
                <a:latin typeface="+mn-ea"/>
                <a:ea typeface="+mn-ea"/>
              </a:rPr>
              <a:t>&gt; &lt;</a:t>
            </a:r>
            <a:r>
              <a:rPr lang="ko-KR" altLang="en-US" sz="1200" dirty="0" smtClean="0">
                <a:latin typeface="+mn-ea"/>
                <a:ea typeface="+mn-ea"/>
              </a:rPr>
              <a:t>값</a:t>
            </a:r>
            <a:r>
              <a:rPr lang="en-US" altLang="ko-KR" sz="1200" dirty="0" smtClean="0">
                <a:latin typeface="+mn-ea"/>
                <a:ea typeface="+mn-ea"/>
              </a:rPr>
              <a:t>&gt; </a:t>
            </a:r>
            <a:r>
              <a:rPr lang="ko-KR" altLang="en-US" sz="1200" dirty="0" smtClean="0">
                <a:latin typeface="+mn-ea"/>
                <a:ea typeface="+mn-ea"/>
              </a:rPr>
              <a:t>형식입니다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환경 변수를 사용할 때는 </a:t>
            </a:r>
            <a:r>
              <a:rPr lang="en-US" altLang="ko-KR" sz="1200" dirty="0" smtClean="0">
                <a:latin typeface="+mn-ea"/>
                <a:ea typeface="+mn-ea"/>
              </a:rPr>
              <a:t>$</a:t>
            </a:r>
            <a:r>
              <a:rPr lang="ko-KR" altLang="en-US" sz="1200" dirty="0" smtClean="0">
                <a:latin typeface="+mn-ea"/>
                <a:ea typeface="+mn-ea"/>
              </a:rPr>
              <a:t>를 사용하면 됩니다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 err="1" smtClean="0">
                <a:latin typeface="+mn-ea"/>
                <a:ea typeface="+mn-ea"/>
              </a:rPr>
              <a:t>docker</a:t>
            </a:r>
            <a:r>
              <a:rPr lang="en-US" altLang="ko-KR" sz="1200" dirty="0" smtClean="0">
                <a:latin typeface="+mn-ea"/>
                <a:ea typeface="+mn-ea"/>
              </a:rPr>
              <a:t> run –</a:t>
            </a:r>
            <a:r>
              <a:rPr lang="en-US" altLang="ko-KR" sz="1200" dirty="0" err="1" smtClean="0">
                <a:latin typeface="+mn-ea"/>
                <a:ea typeface="+mn-ea"/>
              </a:rPr>
              <a:t>env</a:t>
            </a:r>
            <a:r>
              <a:rPr lang="en-US" altLang="ko-KR" sz="1200" dirty="0" smtClean="0">
                <a:latin typeface="+mn-ea"/>
                <a:ea typeface="+mn-ea"/>
              </a:rPr>
              <a:t> path=/go/bin:$PATH –name=</a:t>
            </a:r>
            <a:r>
              <a:rPr lang="en-US" altLang="ko-KR" sz="1200" dirty="0" err="1" smtClean="0">
                <a:latin typeface="+mn-ea"/>
                <a:ea typeface="+mn-ea"/>
              </a:rPr>
              <a:t>ubuntu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err="1" smtClean="0">
                <a:latin typeface="+mn-ea"/>
                <a:ea typeface="+mn-ea"/>
              </a:rPr>
              <a:t>ubuntu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 smtClean="0">
                <a:latin typeface="+mn-ea"/>
                <a:ea typeface="+mn-ea"/>
              </a:rPr>
              <a:t>ㅇ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ADD hello-</a:t>
            </a:r>
            <a:r>
              <a:rPr lang="en-US" altLang="ko-KR" sz="1600" b="1" dirty="0" err="1" smtClean="0">
                <a:latin typeface="+mn-ea"/>
                <a:ea typeface="+mn-ea"/>
              </a:rPr>
              <a:t>dir</a:t>
            </a:r>
            <a:r>
              <a:rPr lang="en-US" altLang="ko-KR" sz="1600" b="1" dirty="0" smtClean="0">
                <a:latin typeface="+mn-ea"/>
                <a:ea typeface="+mn-ea"/>
              </a:rPr>
              <a:t> /hello-</a:t>
            </a:r>
            <a:r>
              <a:rPr lang="en-US" altLang="ko-KR" sz="1600" b="1" dirty="0" err="1" smtClean="0">
                <a:latin typeface="+mn-ea"/>
                <a:ea typeface="+mn-ea"/>
              </a:rPr>
              <a:t>dir</a:t>
            </a:r>
            <a:r>
              <a:rPr lang="en-US" altLang="ko-KR" sz="1600" b="1" dirty="0" smtClean="0">
                <a:latin typeface="+mn-ea"/>
                <a:ea typeface="+mn-ea"/>
              </a:rPr>
              <a:t>  , </a:t>
            </a:r>
            <a:r>
              <a:rPr lang="en-US" altLang="ko-KR" sz="1600" b="1" dirty="0" smtClean="0">
                <a:latin typeface="+mn-ea"/>
              </a:rPr>
              <a:t>COPY hello-</a:t>
            </a:r>
            <a:r>
              <a:rPr lang="en-US" altLang="ko-KR" sz="1600" b="1" dirty="0" err="1" smtClean="0">
                <a:latin typeface="+mn-ea"/>
              </a:rPr>
              <a:t>dir</a:t>
            </a:r>
            <a:r>
              <a:rPr lang="en-US" altLang="ko-KR" sz="1600" b="1" dirty="0" smtClean="0">
                <a:latin typeface="+mn-ea"/>
              </a:rPr>
              <a:t> /hello-</a:t>
            </a:r>
            <a:r>
              <a:rPr lang="en-US" altLang="ko-KR" sz="1600" b="1" dirty="0" err="1" smtClean="0">
                <a:latin typeface="+mn-ea"/>
              </a:rPr>
              <a:t>dir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ADD &lt;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복사할 파일 경로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&gt; &lt;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이미지에서 파일이 위치할 경로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&gt;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형식입니다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 smtClean="0">
                <a:latin typeface="+mn-ea"/>
                <a:ea typeface="+mn-ea"/>
              </a:rPr>
              <a:t>&lt;</a:t>
            </a:r>
            <a:r>
              <a:rPr lang="ko-KR" altLang="en-US" sz="1200" dirty="0" smtClean="0">
                <a:latin typeface="+mn-ea"/>
                <a:ea typeface="+mn-ea"/>
              </a:rPr>
              <a:t>복사할 파일 경로</a:t>
            </a:r>
            <a:r>
              <a:rPr lang="en-US" altLang="ko-KR" sz="1200" dirty="0" smtClean="0">
                <a:latin typeface="+mn-ea"/>
                <a:ea typeface="+mn-ea"/>
              </a:rPr>
              <a:t>&gt;</a:t>
            </a:r>
            <a:r>
              <a:rPr lang="ko-KR" altLang="en-US" sz="1200" dirty="0" smtClean="0">
                <a:latin typeface="+mn-ea"/>
                <a:ea typeface="+mn-ea"/>
              </a:rPr>
              <a:t>는 </a:t>
            </a:r>
            <a:r>
              <a:rPr lang="ko-KR" altLang="en-US" sz="1200" dirty="0" err="1" smtClean="0">
                <a:latin typeface="+mn-ea"/>
                <a:ea typeface="+mn-ea"/>
              </a:rPr>
              <a:t>컨텍스트</a:t>
            </a:r>
            <a:r>
              <a:rPr lang="ko-KR" altLang="en-US" sz="1200" dirty="0" smtClean="0">
                <a:latin typeface="+mn-ea"/>
                <a:ea typeface="+mn-ea"/>
              </a:rPr>
              <a:t> 아래를 기준으로 하며 </a:t>
            </a:r>
            <a:r>
              <a:rPr lang="ko-KR" altLang="en-US" sz="1200" dirty="0" err="1" smtClean="0">
                <a:latin typeface="+mn-ea"/>
                <a:ea typeface="+mn-ea"/>
              </a:rPr>
              <a:t>컨텍스트</a:t>
            </a:r>
            <a:r>
              <a:rPr lang="ko-KR" altLang="en-US" sz="1200" dirty="0" smtClean="0">
                <a:latin typeface="+mn-ea"/>
                <a:ea typeface="+mn-ea"/>
              </a:rPr>
              <a:t> 바깥의 파일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디렉터리나 절대 경로는 사용할 수 없습니다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 smtClean="0">
                <a:latin typeface="+mn-ea"/>
                <a:ea typeface="+mn-ea"/>
              </a:rPr>
              <a:t>&lt;</a:t>
            </a:r>
            <a:r>
              <a:rPr lang="ko-KR" altLang="en-US" sz="1200" dirty="0" smtClean="0">
                <a:latin typeface="+mn-ea"/>
                <a:ea typeface="+mn-ea"/>
              </a:rPr>
              <a:t>복사할 파일 경로</a:t>
            </a:r>
            <a:r>
              <a:rPr lang="en-US" altLang="ko-KR" sz="1200" dirty="0" smtClean="0">
                <a:latin typeface="+mn-ea"/>
                <a:ea typeface="+mn-ea"/>
              </a:rPr>
              <a:t>&gt;</a:t>
            </a:r>
            <a:r>
              <a:rPr lang="ko-KR" altLang="en-US" sz="1200" dirty="0" smtClean="0">
                <a:latin typeface="+mn-ea"/>
                <a:ea typeface="+mn-ea"/>
              </a:rPr>
              <a:t>는 파일뿐만 아니라 디렉터리도 설정할 수 있으며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디렉터리를 지정하면 디렉터리의 모든 파일을 복사합니다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또한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와일드카드를 사용하여 특정 파일만 복사할 수 있습니다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 smtClean="0">
                <a:latin typeface="+mn-ea"/>
                <a:ea typeface="+mn-ea"/>
              </a:rPr>
              <a:t>&lt;</a:t>
            </a:r>
            <a:r>
              <a:rPr lang="ko-KR" altLang="en-US" sz="1200" dirty="0" smtClean="0">
                <a:latin typeface="+mn-ea"/>
                <a:ea typeface="+mn-ea"/>
              </a:rPr>
              <a:t>복사할 파일 경로</a:t>
            </a:r>
            <a:r>
              <a:rPr lang="en-US" altLang="ko-KR" sz="1200" dirty="0" smtClean="0">
                <a:latin typeface="+mn-ea"/>
                <a:ea typeface="+mn-ea"/>
              </a:rPr>
              <a:t>&gt;</a:t>
            </a:r>
            <a:r>
              <a:rPr lang="ko-KR" altLang="en-US" sz="1200" dirty="0" smtClean="0">
                <a:latin typeface="+mn-ea"/>
                <a:ea typeface="+mn-ea"/>
              </a:rPr>
              <a:t>에 인터넷에 있는 파일의 </a:t>
            </a:r>
            <a:r>
              <a:rPr lang="en-US" altLang="ko-KR" sz="1200" dirty="0" smtClean="0">
                <a:latin typeface="+mn-ea"/>
                <a:ea typeface="+mn-ea"/>
              </a:rPr>
              <a:t>URL </a:t>
            </a:r>
            <a:r>
              <a:rPr lang="ko-KR" altLang="en-US" sz="1200" dirty="0" smtClean="0">
                <a:latin typeface="+mn-ea"/>
                <a:ea typeface="+mn-ea"/>
              </a:rPr>
              <a:t>설정가능하고 압축파일은 압축해제하고 </a:t>
            </a:r>
            <a:r>
              <a:rPr lang="en-US" altLang="ko-KR" sz="1200" dirty="0" smtClean="0">
                <a:latin typeface="+mn-ea"/>
                <a:ea typeface="+mn-ea"/>
              </a:rPr>
              <a:t>tar</a:t>
            </a:r>
            <a:r>
              <a:rPr lang="ko-KR" altLang="en-US" sz="1200" dirty="0" smtClean="0">
                <a:latin typeface="+mn-ea"/>
                <a:ea typeface="+mn-ea"/>
              </a:rPr>
              <a:t>풀어서 해제됨</a:t>
            </a:r>
            <a:r>
              <a:rPr lang="en-US" altLang="ko-KR" sz="1200" dirty="0" smtClean="0">
                <a:latin typeface="+mn-ea"/>
                <a:ea typeface="+mn-ea"/>
              </a:rPr>
              <a:t>(ADD)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latin typeface="+mn-ea"/>
                <a:ea typeface="+mn-ea"/>
              </a:rPr>
              <a:t>&lt;</a:t>
            </a:r>
            <a:r>
              <a:rPr lang="ko-KR" altLang="en-US" sz="1200" dirty="0">
                <a:latin typeface="+mn-ea"/>
                <a:ea typeface="+mn-ea"/>
              </a:rPr>
              <a:t>복사할 파일 경로</a:t>
            </a:r>
            <a:r>
              <a:rPr lang="en-US" altLang="ko-KR" sz="1200" dirty="0">
                <a:latin typeface="+mn-ea"/>
                <a:ea typeface="+mn-ea"/>
              </a:rPr>
              <a:t>&gt;</a:t>
            </a:r>
            <a:r>
              <a:rPr lang="ko-KR" altLang="en-US" sz="1200" dirty="0">
                <a:latin typeface="+mn-ea"/>
                <a:ea typeface="+mn-ea"/>
              </a:rPr>
              <a:t>에 인터넷에 있는 파일의 </a:t>
            </a:r>
            <a:r>
              <a:rPr lang="en-US" altLang="ko-KR" sz="1200" dirty="0">
                <a:latin typeface="+mn-ea"/>
                <a:ea typeface="+mn-ea"/>
              </a:rPr>
              <a:t>URL </a:t>
            </a:r>
            <a:r>
              <a:rPr lang="ko-KR" altLang="en-US" sz="1200" dirty="0" smtClean="0">
                <a:latin typeface="+mn-ea"/>
                <a:ea typeface="+mn-ea"/>
              </a:rPr>
              <a:t>설정불가능하</a:t>
            </a:r>
            <a:r>
              <a:rPr lang="ko-KR" altLang="en-US" sz="1200" dirty="0">
                <a:latin typeface="+mn-ea"/>
                <a:ea typeface="+mn-ea"/>
              </a:rPr>
              <a:t>고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압축파일은 </a:t>
            </a:r>
            <a:r>
              <a:rPr lang="ko-KR" altLang="en-US" sz="1200" dirty="0" smtClean="0">
                <a:latin typeface="+mn-ea"/>
                <a:ea typeface="+mn-ea"/>
              </a:rPr>
              <a:t>그냥 복사됨 </a:t>
            </a:r>
            <a:r>
              <a:rPr lang="en-US" altLang="ko-KR" sz="1200" dirty="0" smtClean="0">
                <a:latin typeface="+mn-ea"/>
                <a:ea typeface="+mn-ea"/>
              </a:rPr>
              <a:t>(COPY)</a:t>
            </a:r>
            <a:endParaRPr lang="en-US" altLang="ko-KR" sz="1200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 smtClean="0">
                <a:latin typeface="+mn-ea"/>
                <a:ea typeface="+mn-ea"/>
              </a:rPr>
              <a:t>&lt;</a:t>
            </a:r>
            <a:r>
              <a:rPr lang="ko-KR" altLang="en-US" sz="1200" dirty="0" smtClean="0">
                <a:latin typeface="+mn-ea"/>
                <a:ea typeface="+mn-ea"/>
              </a:rPr>
              <a:t>이미지에서 파일이 위치할 경로</a:t>
            </a:r>
            <a:r>
              <a:rPr lang="en-US" altLang="ko-KR" sz="1200" dirty="0" smtClean="0">
                <a:latin typeface="+mn-ea"/>
                <a:ea typeface="+mn-ea"/>
              </a:rPr>
              <a:t>&gt;</a:t>
            </a:r>
            <a:r>
              <a:rPr lang="ko-KR" altLang="en-US" sz="1200" dirty="0" smtClean="0">
                <a:latin typeface="+mn-ea"/>
                <a:ea typeface="+mn-ea"/>
              </a:rPr>
              <a:t>는 항상 절대 경로로 설정해야 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그리고 마지막이 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ko-KR" altLang="en-US" sz="1200" dirty="0" smtClean="0">
                <a:latin typeface="+mn-ea"/>
                <a:ea typeface="+mn-ea"/>
              </a:rPr>
              <a:t>로 끝나면 디렉터리가 생성되고 파일은 그 아래에 복사됩니다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200" dirty="0" smtClean="0">
                <a:latin typeface="+mn-ea"/>
                <a:ea typeface="+mn-ea"/>
              </a:rPr>
              <a:t>추가되는 파일은 소유자</a:t>
            </a:r>
            <a:r>
              <a:rPr lang="en-US" altLang="ko-KR" sz="1200" dirty="0" smtClean="0">
                <a:latin typeface="+mn-ea"/>
                <a:ea typeface="+mn-ea"/>
              </a:rPr>
              <a:t>(UID) 0, </a:t>
            </a:r>
            <a:r>
              <a:rPr lang="ko-KR" altLang="en-US" sz="1200" dirty="0" smtClean="0">
                <a:latin typeface="+mn-ea"/>
                <a:ea typeface="+mn-ea"/>
              </a:rPr>
              <a:t>그룹</a:t>
            </a:r>
            <a:r>
              <a:rPr lang="en-US" altLang="ko-KR" sz="1200" dirty="0" smtClean="0">
                <a:latin typeface="+mn-ea"/>
                <a:ea typeface="+mn-ea"/>
              </a:rPr>
              <a:t>(GID) 0</a:t>
            </a:r>
            <a:r>
              <a:rPr lang="ko-KR" altLang="en-US" sz="1200" dirty="0" smtClean="0">
                <a:latin typeface="+mn-ea"/>
                <a:ea typeface="+mn-ea"/>
              </a:rPr>
              <a:t>으로 설정되고 권한은 기존 파일의 권한을 따릅니다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endParaRPr lang="en-US" altLang="ko-KR" sz="12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12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dockerfile</a:t>
            </a:r>
            <a:r>
              <a:rPr lang="ko-KR" altLang="en-US" sz="1800" b="1" dirty="0" smtClean="0">
                <a:latin typeface="+mn-ea"/>
                <a:ea typeface="+mn-ea"/>
              </a:rPr>
              <a:t> 구성요소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611982" y="1205282"/>
            <a:ext cx="9433048" cy="664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 smtClean="0">
                <a:latin typeface="+mn-ea"/>
                <a:ea typeface="+mn-ea"/>
              </a:rPr>
              <a:t>ㅇ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USER </a:t>
            </a:r>
            <a:r>
              <a:rPr lang="en-US" altLang="ko-KR" sz="1600" b="1" dirty="0" smtClean="0">
                <a:latin typeface="+mn-ea"/>
                <a:ea typeface="+mn-ea"/>
              </a:rPr>
              <a:t>nobody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latin typeface="+mn-ea"/>
                <a:ea typeface="+mn-ea"/>
              </a:rPr>
              <a:t>USER &lt;</a:t>
            </a:r>
            <a:r>
              <a:rPr lang="ko-KR" altLang="en-US" sz="1200" dirty="0">
                <a:latin typeface="+mn-ea"/>
                <a:ea typeface="+mn-ea"/>
              </a:rPr>
              <a:t>계정 사용자명</a:t>
            </a:r>
            <a:r>
              <a:rPr lang="en-US" altLang="ko-KR" sz="1200" dirty="0">
                <a:latin typeface="+mn-ea"/>
                <a:ea typeface="+mn-ea"/>
              </a:rPr>
              <a:t>&gt; </a:t>
            </a:r>
            <a:r>
              <a:rPr lang="ko-KR" altLang="en-US" sz="1200" dirty="0" smtClean="0">
                <a:latin typeface="+mn-ea"/>
                <a:ea typeface="+mn-ea"/>
              </a:rPr>
              <a:t>형식입니다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USER</a:t>
            </a:r>
            <a:r>
              <a:rPr lang="ko-KR" altLang="en-US" sz="1200" dirty="0">
                <a:latin typeface="+mn-ea"/>
                <a:ea typeface="+mn-ea"/>
              </a:rPr>
              <a:t>는 명령을 실행할 사용자 계정을 설정합니다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RUN, CMD, ENTRYPOINT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에 적용됩니다</a:t>
            </a:r>
            <a:endParaRPr lang="en-US" altLang="ko-KR" sz="12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latin typeface="+mn-ea"/>
                <a:ea typeface="+mn-ea"/>
              </a:rPr>
              <a:t>USER </a:t>
            </a:r>
            <a:r>
              <a:rPr lang="ko-KR" altLang="en-US" sz="1200" dirty="0">
                <a:latin typeface="+mn-ea"/>
                <a:ea typeface="+mn-ea"/>
              </a:rPr>
              <a:t>뒤에 오는 모든 </a:t>
            </a:r>
            <a:r>
              <a:rPr lang="en-US" altLang="ko-KR" sz="1200" dirty="0">
                <a:latin typeface="+mn-ea"/>
                <a:ea typeface="+mn-ea"/>
              </a:rPr>
              <a:t>RUN, CMD, ENTRYPOINT</a:t>
            </a:r>
            <a:r>
              <a:rPr lang="ko-KR" altLang="en-US" sz="1200" dirty="0">
                <a:latin typeface="+mn-ea"/>
                <a:ea typeface="+mn-ea"/>
              </a:rPr>
              <a:t>에 적용되며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중간에 다른 사용자를 설정하여 사용자를 바꿀 수 있습니다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>
                <a:latin typeface="+mn-ea"/>
                <a:ea typeface="+mn-ea"/>
              </a:rPr>
              <a:t>ㅇ</a:t>
            </a:r>
            <a:r>
              <a:rPr lang="ko-KR" altLang="en-US" sz="1600" b="1" dirty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WORKDIR /</a:t>
            </a:r>
            <a:r>
              <a:rPr lang="en-US" altLang="ko-KR" sz="1600" b="1" dirty="0" err="1">
                <a:latin typeface="+mn-ea"/>
                <a:ea typeface="+mn-ea"/>
              </a:rPr>
              <a:t>var</a:t>
            </a:r>
            <a:r>
              <a:rPr lang="en-US" altLang="ko-KR" sz="1600" b="1" dirty="0">
                <a:latin typeface="+mn-ea"/>
                <a:ea typeface="+mn-ea"/>
              </a:rPr>
              <a:t>/www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WORKDIR &lt;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경로</a:t>
            </a: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&gt;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형식입니다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WORKDIR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은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RUN, CMD, ENTRYPOINT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의 명령이 실행될 디렉터리를 설정합니다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latin typeface="+mn-ea"/>
                <a:ea typeface="+mn-ea"/>
              </a:rPr>
              <a:t>WORKDIR </a:t>
            </a:r>
            <a:r>
              <a:rPr lang="ko-KR" altLang="en-US" sz="1200" dirty="0">
                <a:latin typeface="+mn-ea"/>
                <a:ea typeface="+mn-ea"/>
              </a:rPr>
              <a:t>뒤에 오는 모든 </a:t>
            </a:r>
            <a:r>
              <a:rPr lang="en-US" altLang="ko-KR" sz="1200" dirty="0">
                <a:latin typeface="+mn-ea"/>
                <a:ea typeface="+mn-ea"/>
              </a:rPr>
              <a:t>RUN, CMD, ENTRYPOINT</a:t>
            </a:r>
            <a:r>
              <a:rPr lang="ko-KR" altLang="en-US" sz="1200" dirty="0">
                <a:latin typeface="+mn-ea"/>
                <a:ea typeface="+mn-ea"/>
              </a:rPr>
              <a:t>에 적용되며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중간에 다른 디렉터리를 설정하여 실행 디렉터리를 바꿀 수 있습니다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latin typeface="+mn-ea"/>
                <a:ea typeface="+mn-ea"/>
              </a:rPr>
              <a:t>WORKDIR</a:t>
            </a:r>
            <a:r>
              <a:rPr lang="ko-KR" altLang="en-US" sz="1200" dirty="0">
                <a:latin typeface="+mn-ea"/>
                <a:ea typeface="+mn-ea"/>
              </a:rPr>
              <a:t>은 절대 경로 대신 상대 경로도 사용할 수 있습니다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상대 경로를 사용하면 먼저 설정한 </a:t>
            </a:r>
            <a:r>
              <a:rPr lang="en-US" altLang="ko-KR" sz="1200" dirty="0">
                <a:latin typeface="+mn-ea"/>
                <a:ea typeface="+mn-ea"/>
              </a:rPr>
              <a:t>WORKDIR</a:t>
            </a:r>
            <a:r>
              <a:rPr lang="ko-KR" altLang="en-US" sz="1200" dirty="0">
                <a:latin typeface="+mn-ea"/>
                <a:ea typeface="+mn-ea"/>
              </a:rPr>
              <a:t>의 경로를 기준으로 디렉터리를 변경합니다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최초 기준은 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 smtClean="0">
                <a:latin typeface="+mn-ea"/>
                <a:ea typeface="+mn-ea"/>
              </a:rPr>
              <a:t>입니다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>
                <a:latin typeface="+mn-ea"/>
                <a:ea typeface="+mn-ea"/>
              </a:rPr>
              <a:t>ㅇ</a:t>
            </a:r>
            <a:r>
              <a:rPr lang="ko-KR" altLang="en-US" sz="1600" b="1" dirty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VOLUME /</a:t>
            </a:r>
            <a:r>
              <a:rPr lang="en-US" altLang="ko-KR" sz="1600" b="1" dirty="0" err="1">
                <a:latin typeface="+mn-ea"/>
                <a:ea typeface="+mn-ea"/>
              </a:rPr>
              <a:t>myvol</a:t>
            </a:r>
            <a:r>
              <a:rPr lang="en-US" altLang="ko-KR" sz="1600" b="1" dirty="0">
                <a:latin typeface="+mn-ea"/>
                <a:ea typeface="+mn-ea"/>
              </a:rPr>
              <a:t> , VOLUME [“</a:t>
            </a:r>
            <a:r>
              <a:rPr lang="en-US" altLang="ko-KR" sz="1600" b="1" dirty="0" err="1">
                <a:latin typeface="+mn-ea"/>
                <a:ea typeface="+mn-ea"/>
              </a:rPr>
              <a:t>myvol</a:t>
            </a:r>
            <a:r>
              <a:rPr lang="en-US" altLang="ko-KR" sz="1600" b="1" dirty="0">
                <a:latin typeface="+mn-ea"/>
                <a:ea typeface="+mn-ea"/>
              </a:rPr>
              <a:t>”, “myvol2”]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VOLUME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는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  <a:ea typeface="+mn-ea"/>
              </a:rPr>
              <a:t>마운트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 포인트를 지시한다</a:t>
            </a:r>
            <a:r>
              <a:rPr lang="en-US" altLang="ko-KR" sz="1200" dirty="0">
                <a:latin typeface="+mn-ea"/>
                <a:ea typeface="+mn-ea"/>
              </a:rPr>
              <a:t>. string </a:t>
            </a:r>
            <a:r>
              <a:rPr lang="ko-KR" altLang="en-US" sz="1200" dirty="0">
                <a:latin typeface="+mn-ea"/>
                <a:ea typeface="+mn-ea"/>
              </a:rPr>
              <a:t>또는 </a:t>
            </a:r>
            <a:r>
              <a:rPr lang="en-US" altLang="ko-KR" sz="1200" dirty="0">
                <a:latin typeface="+mn-ea"/>
                <a:ea typeface="+mn-ea"/>
              </a:rPr>
              <a:t>JSON </a:t>
            </a:r>
            <a:r>
              <a:rPr lang="ko-KR" altLang="en-US" sz="1200" dirty="0">
                <a:latin typeface="+mn-ea"/>
                <a:ea typeface="+mn-ea"/>
              </a:rPr>
              <a:t>형식으로 지정가능하며 </a:t>
            </a:r>
            <a:r>
              <a:rPr lang="en-US" altLang="ko-KR" sz="1200" dirty="0">
                <a:latin typeface="+mn-ea"/>
                <a:ea typeface="+mn-ea"/>
              </a:rPr>
              <a:t>HOST </a:t>
            </a:r>
            <a:r>
              <a:rPr lang="ko-KR" altLang="en-US" sz="1200" dirty="0" err="1">
                <a:latin typeface="+mn-ea"/>
                <a:ea typeface="+mn-ea"/>
              </a:rPr>
              <a:t>디렉토리에</a:t>
            </a:r>
            <a:r>
              <a:rPr lang="ko-KR" altLang="en-US" sz="1200" dirty="0">
                <a:latin typeface="+mn-ea"/>
                <a:ea typeface="+mn-ea"/>
              </a:rPr>
              <a:t> 볼륨을 </a:t>
            </a:r>
            <a:r>
              <a:rPr lang="ko-KR" altLang="en-US" sz="1200" dirty="0" err="1" smtClean="0">
                <a:latin typeface="+mn-ea"/>
                <a:ea typeface="+mn-ea"/>
              </a:rPr>
              <a:t>매핑할수</a:t>
            </a:r>
            <a:r>
              <a:rPr lang="ko-KR" altLang="en-US" sz="1200" dirty="0" smtClean="0">
                <a:latin typeface="+mn-ea"/>
                <a:ea typeface="+mn-ea"/>
              </a:rPr>
              <a:t> 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볼륨은 컨테이너가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  <a:ea typeface="+mn-ea"/>
              </a:rPr>
              <a:t>실행될때</a:t>
            </a:r>
            <a:r>
              <a:rPr lang="ko-KR" altLang="en-US" sz="1200" dirty="0">
                <a:solidFill>
                  <a:srgbClr val="FF0000"/>
                </a:solidFill>
                <a:latin typeface="+mn-ea"/>
                <a:ea typeface="+mn-ea"/>
              </a:rPr>
              <a:t> 생성된다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  <a:ea typeface="+mn-ea"/>
              </a:rPr>
              <a:t>. </a:t>
            </a:r>
            <a:endParaRPr lang="en-US" altLang="ko-KR" sz="12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 err="1" smtClean="0">
                <a:latin typeface="+mn-ea"/>
                <a:ea typeface="+mn-ea"/>
              </a:rPr>
              <a:t>docker</a:t>
            </a:r>
            <a:r>
              <a:rPr lang="en-US" altLang="ko-KR" sz="1200" dirty="0" smtClean="0">
                <a:latin typeface="+mn-ea"/>
                <a:ea typeface="+mn-ea"/>
              </a:rPr>
              <a:t> run –name=</a:t>
            </a:r>
            <a:r>
              <a:rPr lang="en-US" altLang="ko-KR" sz="1200" dirty="0" err="1" smtClean="0">
                <a:latin typeface="+mn-ea"/>
                <a:ea typeface="+mn-ea"/>
              </a:rPr>
              <a:t>ubuntu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err="1" smtClean="0">
                <a:latin typeface="+mn-ea"/>
                <a:ea typeface="+mn-ea"/>
              </a:rPr>
              <a:t>ubuntu</a:t>
            </a:r>
            <a:r>
              <a:rPr lang="en-US" altLang="ko-KR" sz="1200" dirty="0" smtClean="0">
                <a:latin typeface="+mn-ea"/>
                <a:ea typeface="+mn-ea"/>
              </a:rPr>
              <a:t> –v  /Download /</a:t>
            </a:r>
            <a:r>
              <a:rPr lang="en-US" altLang="ko-KR" sz="1200" dirty="0" err="1" smtClean="0">
                <a:latin typeface="+mn-ea"/>
                <a:ea typeface="+mn-ea"/>
              </a:rPr>
              <a:t>myvol</a:t>
            </a:r>
            <a:endParaRPr lang="en-US" altLang="ko-KR" sz="1200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600" b="1" dirty="0" err="1">
                <a:latin typeface="+mn-ea"/>
                <a:ea typeface="+mn-ea"/>
              </a:rPr>
              <a:t>ㅇ</a:t>
            </a:r>
            <a:r>
              <a:rPr lang="ko-KR" altLang="en-US" sz="1600" b="1" dirty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EXPOSE 80 443 </a:t>
            </a:r>
            <a:endParaRPr lang="en-US" altLang="ko-KR" sz="1600" b="1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컨테이너가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listen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할 포트를 구성한다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포트는 컨테이너가 </a:t>
            </a:r>
            <a:r>
              <a:rPr lang="ko-KR" altLang="en-US" sz="1200" dirty="0" err="1" smtClean="0">
                <a:solidFill>
                  <a:srgbClr val="FF0000"/>
                </a:solidFill>
                <a:latin typeface="+mn-ea"/>
                <a:ea typeface="+mn-ea"/>
              </a:rPr>
              <a:t>실행될때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  <a:latin typeface="+mn-ea"/>
                <a:ea typeface="+mn-ea"/>
              </a:rPr>
              <a:t>매핑된다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en-US" altLang="ko-KR" sz="1200" dirty="0">
              <a:latin typeface="+mn-ea"/>
              <a:ea typeface="+mn-ea"/>
            </a:endParaRPr>
          </a:p>
          <a:p>
            <a:pPr algn="l" eaLnBrk="0" hangingPunct="0">
              <a:lnSpc>
                <a:spcPct val="200000"/>
              </a:lnSpc>
              <a:spcBef>
                <a:spcPct val="20000"/>
              </a:spcBef>
              <a:buSzPct val="70000"/>
            </a:pPr>
            <a:r>
              <a:rPr lang="en-US" altLang="ko-KR" sz="1200" dirty="0" err="1" smtClean="0">
                <a:latin typeface="+mn-ea"/>
                <a:ea typeface="+mn-ea"/>
              </a:rPr>
              <a:t>docker</a:t>
            </a:r>
            <a:r>
              <a:rPr lang="en-US" altLang="ko-KR" sz="1200" dirty="0" smtClean="0">
                <a:latin typeface="+mn-ea"/>
                <a:ea typeface="+mn-ea"/>
              </a:rPr>
              <a:t> run –p 80: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80</a:t>
            </a:r>
            <a:r>
              <a:rPr lang="en-US" altLang="ko-KR" sz="1200" dirty="0" smtClean="0">
                <a:latin typeface="+mn-ea"/>
                <a:ea typeface="+mn-ea"/>
              </a:rPr>
              <a:t> –name=</a:t>
            </a:r>
            <a:r>
              <a:rPr lang="en-US" altLang="ko-KR" sz="1200" dirty="0" err="1" smtClean="0">
                <a:latin typeface="+mn-ea"/>
                <a:ea typeface="+mn-ea"/>
              </a:rPr>
              <a:t>ubuntu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err="1" smtClean="0">
                <a:latin typeface="+mn-ea"/>
                <a:ea typeface="+mn-ea"/>
              </a:rPr>
              <a:t>ubuntu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432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47885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dockerfile</a:t>
            </a:r>
            <a:r>
              <a:rPr lang="ko-KR" altLang="en-US" sz="1800" b="1" dirty="0" smtClean="0">
                <a:latin typeface="+mn-ea"/>
                <a:ea typeface="+mn-ea"/>
              </a:rPr>
              <a:t>로 </a:t>
            </a:r>
            <a:r>
              <a:rPr lang="en-US" altLang="ko-KR" sz="1800" b="1" dirty="0" err="1" smtClean="0">
                <a:latin typeface="+mn-ea"/>
                <a:ea typeface="+mn-ea"/>
              </a:rPr>
              <a:t>nginx</a:t>
            </a:r>
            <a:r>
              <a:rPr lang="ko-KR" altLang="en-US" sz="1800" b="1" dirty="0" smtClean="0">
                <a:latin typeface="+mn-ea"/>
                <a:ea typeface="+mn-ea"/>
              </a:rPr>
              <a:t>서버이미지 생성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2760" y="1203479"/>
            <a:ext cx="460572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mkdir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example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cd example/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example]#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vi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Dockerfile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FROM ubuntu:14.04</a:t>
            </a:r>
          </a:p>
          <a:p>
            <a:pPr algn="l"/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MAINTAINER Foo Bar &lt;foo@bar.com&gt;</a:t>
            </a:r>
          </a:p>
          <a:p>
            <a:pPr algn="l"/>
            <a:endParaRPr lang="en-US" altLang="ko-KR" sz="1000" b="1" dirty="0">
              <a:solidFill>
                <a:srgbClr val="00B0F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RUN apt-get update</a:t>
            </a:r>
          </a:p>
          <a:p>
            <a:pPr algn="l"/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RUN apt-get install -y 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nginx</a:t>
            </a:r>
            <a:endParaRPr lang="en-US" altLang="ko-KR" sz="1000" b="1" dirty="0">
              <a:solidFill>
                <a:srgbClr val="00B0F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RUN echo "\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ndaemon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 off;" &gt;&gt; /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etc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/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nginx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/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nginx.conf</a:t>
            </a:r>
            <a:endParaRPr lang="en-US" altLang="ko-KR" sz="1000" b="1" dirty="0">
              <a:solidFill>
                <a:srgbClr val="00B0F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RUN 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chown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 -R 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www-data:www-data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 /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var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/lib/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nginx</a:t>
            </a:r>
            <a:endParaRPr lang="en-US" altLang="ko-KR" sz="1000" b="1" dirty="0">
              <a:solidFill>
                <a:srgbClr val="00B0F0"/>
              </a:solidFill>
              <a:latin typeface="+mn-ea"/>
              <a:ea typeface="+mn-ea"/>
            </a:endParaRPr>
          </a:p>
          <a:p>
            <a:pPr algn="l"/>
            <a:endParaRPr lang="en-US" altLang="ko-KR" sz="1000" b="1" dirty="0">
              <a:solidFill>
                <a:srgbClr val="00B0F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VOLUME ["/data", "/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etc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/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nginx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/site-enabled", "/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var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/log/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nginx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"]</a:t>
            </a:r>
          </a:p>
          <a:p>
            <a:pPr algn="l"/>
            <a:endParaRPr lang="en-US" altLang="ko-KR" sz="1000" b="1" dirty="0">
              <a:solidFill>
                <a:srgbClr val="00B0F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WORKDIR /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etc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/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nginx</a:t>
            </a:r>
            <a:endParaRPr lang="en-US" altLang="ko-KR" sz="1000" b="1" dirty="0">
              <a:solidFill>
                <a:srgbClr val="00B0F0"/>
              </a:solidFill>
              <a:latin typeface="+mn-ea"/>
              <a:ea typeface="+mn-ea"/>
            </a:endParaRPr>
          </a:p>
          <a:p>
            <a:pPr algn="l"/>
            <a:endParaRPr lang="en-US" altLang="ko-KR" sz="1000" b="1" dirty="0">
              <a:solidFill>
                <a:srgbClr val="00B0F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CMD ["</a:t>
            </a:r>
            <a:r>
              <a:rPr lang="en-US" altLang="ko-KR" sz="1000" b="1" dirty="0" err="1">
                <a:solidFill>
                  <a:srgbClr val="00B0F0"/>
                </a:solidFill>
                <a:latin typeface="+mn-ea"/>
                <a:ea typeface="+mn-ea"/>
              </a:rPr>
              <a:t>nginx</a:t>
            </a:r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"]</a:t>
            </a:r>
          </a:p>
          <a:p>
            <a:pPr algn="l"/>
            <a:endParaRPr lang="en-US" altLang="ko-KR" sz="1000" b="1" dirty="0">
              <a:solidFill>
                <a:srgbClr val="00B0F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EXPOSE </a:t>
            </a:r>
            <a:r>
              <a:rPr lang="en-US" altLang="ko-KR" sz="1000" b="1" dirty="0" smtClean="0">
                <a:solidFill>
                  <a:srgbClr val="00B0F0"/>
                </a:solidFill>
                <a:latin typeface="+mn-ea"/>
                <a:ea typeface="+mn-ea"/>
              </a:rPr>
              <a:t>80  </a:t>
            </a:r>
            <a:endParaRPr lang="en-US" altLang="ko-KR" sz="1000" b="1" dirty="0">
              <a:solidFill>
                <a:srgbClr val="00B0F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1" dirty="0">
                <a:solidFill>
                  <a:srgbClr val="00B0F0"/>
                </a:solidFill>
                <a:latin typeface="+mn-ea"/>
                <a:ea typeface="+mn-ea"/>
              </a:rPr>
              <a:t>EXPOSE </a:t>
            </a:r>
            <a:r>
              <a:rPr lang="en-US" altLang="ko-KR" sz="1000" b="1" dirty="0" smtClean="0">
                <a:solidFill>
                  <a:srgbClr val="00B0F0"/>
                </a:solidFill>
                <a:latin typeface="+mn-ea"/>
                <a:ea typeface="+mn-ea"/>
              </a:rPr>
              <a:t>443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example]#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build --tag hello:0.1 .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Sending build context to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daemon 2.048 kB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Step 0 : FROM ubuntu:14.04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Trying to pull repository docker.io/library/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r>
              <a:rPr lang="en-US" altLang="ko-KR" sz="1000" dirty="0">
                <a:latin typeface="+mn-ea"/>
                <a:ea typeface="+mn-ea"/>
              </a:rPr>
              <a:t> ... 14.04: Pulling from library/</a:t>
            </a:r>
            <a:r>
              <a:rPr lang="en-US" altLang="ko-KR" sz="1000" dirty="0" err="1">
                <a:latin typeface="+mn-ea"/>
                <a:ea typeface="+mn-ea"/>
              </a:rPr>
              <a:t>ubuntu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808ef855e5b6: Already exists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267903aa9bd1: Already exists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d28d8a6a946d: Already exists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ab035c88d533: Already exists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Digest: sha256:1c8b813b6b6656e9a654bdf29a7decfcc73b92a62b934adc4253b0dc2be9d0a2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Status: Downloaded newer image for docker.io/ubuntu:14.04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ab035c88d533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Step 1 : MAINTAINER Foo Bar &lt;foo@bar.com&gt;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Running in 303901f157d1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6f3ee8aeb91f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Removing intermediate container </a:t>
            </a:r>
            <a:r>
              <a:rPr lang="en-US" altLang="ko-KR" sz="1000" dirty="0" smtClean="0">
                <a:latin typeface="+mn-ea"/>
                <a:ea typeface="+mn-ea"/>
              </a:rPr>
              <a:t>303901f157d1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46452" y="834147"/>
            <a:ext cx="460572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Step 2 : RUN apt-get update</a:t>
            </a:r>
          </a:p>
          <a:p>
            <a:pPr algn="l"/>
            <a:r>
              <a:rPr lang="en-US" altLang="ko-KR" sz="1000" dirty="0">
                <a:latin typeface="+mn-ea"/>
              </a:rPr>
              <a:t> ---&gt; Running in 87f0a749a9ed</a:t>
            </a:r>
          </a:p>
          <a:p>
            <a:pPr algn="l"/>
            <a:r>
              <a:rPr lang="en-US" altLang="ko-KR" sz="1000" dirty="0" err="1">
                <a:latin typeface="+mn-ea"/>
              </a:rPr>
              <a:t>Ign</a:t>
            </a:r>
            <a:r>
              <a:rPr lang="en-US" altLang="ko-KR" sz="1000" dirty="0">
                <a:latin typeface="+mn-ea"/>
              </a:rPr>
              <a:t> http://archive.ubuntu.com trusty </a:t>
            </a:r>
            <a:r>
              <a:rPr lang="en-US" altLang="ko-KR" sz="1000" dirty="0" err="1">
                <a:latin typeface="+mn-ea"/>
              </a:rPr>
              <a:t>InRelease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Get:1 http://archive.ubuntu.com trusty-updates </a:t>
            </a:r>
            <a:r>
              <a:rPr lang="en-US" altLang="ko-KR" sz="1000" dirty="0" err="1">
                <a:latin typeface="+mn-ea"/>
              </a:rPr>
              <a:t>InRelease</a:t>
            </a:r>
            <a:r>
              <a:rPr lang="en-US" altLang="ko-KR" sz="1000" dirty="0">
                <a:latin typeface="+mn-ea"/>
              </a:rPr>
              <a:t> [65.9 kB]</a:t>
            </a:r>
          </a:p>
          <a:p>
            <a:pPr algn="l"/>
            <a:r>
              <a:rPr lang="en-US" altLang="ko-KR" sz="1000" dirty="0">
                <a:latin typeface="+mn-ea"/>
              </a:rPr>
              <a:t>Get:2 http://archive.ubuntu.com trusty-security </a:t>
            </a:r>
            <a:r>
              <a:rPr lang="en-US" altLang="ko-KR" sz="1000" dirty="0" err="1">
                <a:latin typeface="+mn-ea"/>
              </a:rPr>
              <a:t>InRelease</a:t>
            </a:r>
            <a:r>
              <a:rPr lang="en-US" altLang="ko-KR" sz="1000" dirty="0">
                <a:latin typeface="+mn-ea"/>
              </a:rPr>
              <a:t> [65.9 kB]</a:t>
            </a:r>
          </a:p>
          <a:p>
            <a:pPr algn="l"/>
            <a:r>
              <a:rPr lang="en-US" altLang="ko-KR" sz="1000" dirty="0" smtClean="0">
                <a:latin typeface="+mn-ea"/>
              </a:rPr>
              <a:t>Removing </a:t>
            </a:r>
            <a:r>
              <a:rPr lang="en-US" altLang="ko-KR" sz="1000" dirty="0">
                <a:latin typeface="+mn-ea"/>
              </a:rPr>
              <a:t>intermediate container 87f0a749a9ed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Step 3 : RUN apt-get install -y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nginx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---&gt; Running in 8749d945c90d</a:t>
            </a:r>
          </a:p>
          <a:p>
            <a:pPr algn="l"/>
            <a:r>
              <a:rPr lang="en-US" altLang="ko-KR" sz="1000" dirty="0">
                <a:latin typeface="+mn-ea"/>
              </a:rPr>
              <a:t>Reading package lists...</a:t>
            </a:r>
          </a:p>
          <a:p>
            <a:pPr algn="l"/>
            <a:r>
              <a:rPr lang="en-US" altLang="ko-KR" sz="1000" dirty="0">
                <a:latin typeface="+mn-ea"/>
              </a:rPr>
              <a:t>Building dependency tree...</a:t>
            </a:r>
          </a:p>
          <a:p>
            <a:pPr algn="l"/>
            <a:r>
              <a:rPr lang="en-US" altLang="ko-KR" sz="1000" dirty="0">
                <a:latin typeface="+mn-ea"/>
              </a:rPr>
              <a:t>Reading state information...</a:t>
            </a:r>
          </a:p>
          <a:p>
            <a:pPr algn="l"/>
            <a:r>
              <a:rPr lang="en-US" altLang="ko-KR" sz="1000" dirty="0">
                <a:latin typeface="+mn-ea"/>
              </a:rPr>
              <a:t>The following extra packages will be installed:</a:t>
            </a: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Step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4 : RUN echo "\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ndaemon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off;" &gt;&gt; 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etc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nginx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nginx.conf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Running in c749eb456fbc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4b08b098e12f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Removing intermediate container c749eb456fbc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Step 5 : RUN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chown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-R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www-data:www-data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var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/lib/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nginx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Running in 12dbc95e49b5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8743db1b1f01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Removing intermediate container 12dbc95e49b5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Step 6 : VOLUME /data 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etc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nginx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/site-enabled 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var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/log/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nginx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Running in df4f9bf4f4ca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1c0217d0b326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Removing intermediate container df4f9bf4f4ca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Step 7 : WORKDIR 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etc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nginx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Running in a33d78751cbb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2daa3ae20593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Removing intermediate container a33d78751cbb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Step 8 : CMD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nginx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Running in d61c812b09aa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4a7811526535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Removing intermediate container d61c812b09aa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Step 9 : EXPOSE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80 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Running in 5097aa62f3f1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088d274280c6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Removing intermediate container 5097aa62f3f1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Step 10 : EXPOSE 443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Running in 10ef61dfbdc7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---&gt; 3ce79615a316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Removing intermediate container 10ef61dfbdc7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Successfully built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3ce79615a316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[container</a:t>
            </a:r>
            <a:r>
              <a:rPr lang="ko-KR" altLang="en-US" sz="2000" dirty="0" smtClean="0">
                <a:latin typeface="+mn-ea"/>
                <a:ea typeface="+mn-ea"/>
              </a:rPr>
              <a:t>생성방법</a:t>
            </a:r>
            <a:r>
              <a:rPr lang="en-US" altLang="ko-KR" sz="2000" dirty="0" smtClean="0">
                <a:latin typeface="+mn-ea"/>
                <a:ea typeface="+mn-ea"/>
              </a:rPr>
              <a:t>3]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06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dockerfile</a:t>
            </a:r>
            <a:r>
              <a:rPr lang="ko-KR" altLang="en-US" sz="1800" b="1" dirty="0" smtClean="0">
                <a:latin typeface="+mn-ea"/>
                <a:ea typeface="+mn-ea"/>
              </a:rPr>
              <a:t>로 이미지 실행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990" y="1226629"/>
            <a:ext cx="80288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images</a:t>
            </a:r>
          </a:p>
          <a:p>
            <a:pPr algn="l"/>
            <a:r>
              <a:rPr lang="en-US" altLang="ko-KR" sz="1000" dirty="0">
                <a:latin typeface="+mn-ea"/>
              </a:rPr>
              <a:t>REPOSITORY          TAG                 IMAGE ID            CREATED             VIRTUAL SIZE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hello               0.1                 3ce79615a316        5 minutes ago       227.7 MB</a:t>
            </a:r>
          </a:p>
          <a:p>
            <a:pPr algn="l"/>
            <a:r>
              <a:rPr lang="en-US" altLang="ko-KR" sz="1000" dirty="0">
                <a:latin typeface="+mn-ea"/>
              </a:rPr>
              <a:t>docker.io/</a:t>
            </a:r>
            <a:r>
              <a:rPr lang="en-US" altLang="ko-KR" sz="1000" dirty="0" err="1">
                <a:latin typeface="+mn-ea"/>
              </a:rPr>
              <a:t>ubuntu</a:t>
            </a:r>
            <a:r>
              <a:rPr lang="en-US" altLang="ko-KR" sz="1000" dirty="0">
                <a:latin typeface="+mn-ea"/>
              </a:rPr>
              <a:t>    14.04               ab035c88d533        5 days ago          187.9 MB</a:t>
            </a:r>
          </a:p>
          <a:p>
            <a:pPr algn="l"/>
            <a:r>
              <a:rPr lang="en-US" altLang="ko-KR" sz="1000" dirty="0">
                <a:latin typeface="+mn-ea"/>
              </a:rPr>
              <a:t>docker.io/</a:t>
            </a:r>
            <a:r>
              <a:rPr lang="en-US" altLang="ko-KR" sz="1000" dirty="0" err="1">
                <a:latin typeface="+mn-ea"/>
              </a:rPr>
              <a:t>ubuntu</a:t>
            </a:r>
            <a:r>
              <a:rPr lang="en-US" altLang="ko-KR" sz="1000" dirty="0">
                <a:latin typeface="+mn-ea"/>
              </a:rPr>
              <a:t>    latest              ab035c88d533        5 days ago          187.9 </a:t>
            </a:r>
            <a:r>
              <a:rPr lang="en-US" altLang="ko-KR" sz="1000" dirty="0" smtClean="0">
                <a:latin typeface="+mn-ea"/>
              </a:rPr>
              <a:t>MB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run --name hello-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nginx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-d -p 80:80 -v /root/data:/data hello:0.1</a:t>
            </a:r>
          </a:p>
          <a:p>
            <a:pPr algn="l"/>
            <a:r>
              <a:rPr lang="en-US" altLang="ko-KR" sz="1000" dirty="0">
                <a:latin typeface="+mn-ea"/>
              </a:rPr>
              <a:t>a765784acfb9e4ff1ceef3af6f1e320b74ba613669a863d3cd2b744a9d43a767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data]#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CONTAINER ID        IMAGE               COMMAND             CREATED             STATUS              PORTS                         NAMES</a:t>
            </a:r>
          </a:p>
          <a:p>
            <a:pPr algn="l"/>
            <a:r>
              <a:rPr lang="en-US" altLang="ko-KR" sz="1000" dirty="0">
                <a:latin typeface="+mn-ea"/>
              </a:rPr>
              <a:t>a765784acfb9        hello:0.1           "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"             34 seconds ago      Up 32 seconds       0.0.0.0:80-&gt;80/</a:t>
            </a:r>
            <a:r>
              <a:rPr lang="en-US" altLang="ko-KR" sz="1000" dirty="0" err="1">
                <a:latin typeface="+mn-ea"/>
              </a:rPr>
              <a:t>tcp</a:t>
            </a:r>
            <a:r>
              <a:rPr lang="en-US" altLang="ko-KR" sz="1000" dirty="0">
                <a:latin typeface="+mn-ea"/>
              </a:rPr>
              <a:t>, 443/</a:t>
            </a:r>
            <a:r>
              <a:rPr lang="en-US" altLang="ko-KR" sz="1000" dirty="0" err="1">
                <a:latin typeface="+mn-ea"/>
              </a:rPr>
              <a:t>tcp</a:t>
            </a:r>
            <a:r>
              <a:rPr lang="en-US" altLang="ko-KR" sz="1000" dirty="0">
                <a:latin typeface="+mn-ea"/>
              </a:rPr>
              <a:t>   hello-</a:t>
            </a:r>
            <a:r>
              <a:rPr lang="en-US" altLang="ko-KR" sz="1000" dirty="0" err="1">
                <a:latin typeface="+mn-ea"/>
              </a:rPr>
              <a:t>nginx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" t="18309" r="15083" b="35442"/>
          <a:stretch/>
        </p:blipFill>
        <p:spPr bwMode="auto">
          <a:xfrm>
            <a:off x="828564" y="3526971"/>
            <a:ext cx="7739743" cy="29365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0297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H</a:t>
            </a:r>
            <a:r>
              <a:rPr lang="en-US" altLang="ko-KR" sz="2000" dirty="0" smtClean="0">
                <a:latin typeface="+mn-ea"/>
                <a:ea typeface="+mn-ea"/>
              </a:rPr>
              <a:t>ub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109012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hub </a:t>
            </a:r>
            <a:r>
              <a:rPr lang="ko-KR" altLang="en-US" sz="1800" b="1" dirty="0" smtClean="0">
                <a:latin typeface="+mn-ea"/>
                <a:ea typeface="+mn-ea"/>
              </a:rPr>
              <a:t>사용</a:t>
            </a:r>
            <a:endParaRPr lang="en-US" altLang="ko-KR" sz="1800" b="1" dirty="0">
              <a:latin typeface="+mn-ea"/>
              <a:ea typeface="+mn-ea"/>
            </a:endParaRPr>
          </a:p>
          <a:p>
            <a:pPr lvl="0" algn="l"/>
            <a:r>
              <a:rPr lang="ko-KR" altLang="en-US" sz="1600" dirty="0" err="1">
                <a:solidFill>
                  <a:srgbClr val="000000"/>
                </a:solidFill>
                <a:latin typeface="맑은 고딕"/>
                <a:ea typeface="맑은 고딕"/>
              </a:rPr>
              <a:t>ㅇ도커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이미지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업로드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로컬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repo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도커허브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repo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와 같은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name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과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tag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를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사용해야함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tag [image id] [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repo:tag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]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로 이미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rename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또는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tag [local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repo:tag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] [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Hub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repo:tag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] rename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필요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[</a:t>
            </a:r>
            <a:r>
              <a:rPr lang="ko-KR" altLang="en-US" sz="1800" b="1" dirty="0" smtClean="0">
                <a:latin typeface="+mn-ea"/>
                <a:ea typeface="+mn-ea"/>
              </a:rPr>
              <a:t>절차</a:t>
            </a:r>
            <a:r>
              <a:rPr lang="en-US" altLang="ko-KR" sz="1800" b="1" dirty="0" smtClean="0">
                <a:latin typeface="+mn-ea"/>
                <a:ea typeface="+mn-ea"/>
              </a:rPr>
              <a:t>]</a:t>
            </a:r>
          </a:p>
          <a:p>
            <a:pPr algn="l"/>
            <a:r>
              <a:rPr lang="ko-KR" altLang="en-US" sz="1600" b="1" dirty="0" err="1" smtClean="0">
                <a:latin typeface="+mn-ea"/>
                <a:ea typeface="+mn-ea"/>
              </a:rPr>
              <a:t>ㅇ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hub.docker.com</a:t>
            </a:r>
            <a:r>
              <a:rPr lang="ko-KR" altLang="en-US" sz="1600" b="1" dirty="0" smtClean="0">
                <a:latin typeface="+mn-ea"/>
                <a:ea typeface="+mn-ea"/>
              </a:rPr>
              <a:t>접속 </a:t>
            </a:r>
            <a:r>
              <a:rPr lang="en-US" altLang="ko-KR" sz="1600" b="1" dirty="0" smtClean="0">
                <a:latin typeface="+mn-ea"/>
                <a:ea typeface="+mn-ea"/>
              </a:rPr>
              <a:t>(nimi88 /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password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접속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</a:p>
          <a:p>
            <a:pPr algn="l"/>
            <a:r>
              <a:rPr lang="ko-KR" altLang="en-US" sz="1600" b="1" dirty="0" err="1" smtClean="0">
                <a:latin typeface="+mn-ea"/>
                <a:ea typeface="+mn-ea"/>
              </a:rPr>
              <a:t>ㅇ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public/private </a:t>
            </a:r>
            <a:r>
              <a:rPr lang="en-US" altLang="ko-KR" sz="1600" b="1" dirty="0">
                <a:latin typeface="+mn-ea"/>
                <a:ea typeface="+mn-ea"/>
              </a:rPr>
              <a:t>repository </a:t>
            </a:r>
            <a:r>
              <a:rPr lang="ko-KR" altLang="en-US" sz="1600" b="1" dirty="0">
                <a:latin typeface="+mn-ea"/>
                <a:ea typeface="+mn-ea"/>
              </a:rPr>
              <a:t>생성 </a:t>
            </a:r>
            <a:r>
              <a:rPr lang="en-US" altLang="ko-KR" sz="1600" b="1" dirty="0">
                <a:latin typeface="+mn-ea"/>
                <a:ea typeface="+mn-ea"/>
              </a:rPr>
              <a:t>(nimi88/choga88)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-&gt;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계정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  <a:ea typeface="+mn-ea"/>
              </a:rPr>
              <a:t>reponame</a:t>
            </a:r>
            <a:endParaRPr lang="en-US" altLang="ko-KR" sz="16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ko-KR" altLang="en-US" sz="1600" b="1" dirty="0" err="1" smtClean="0">
                <a:latin typeface="+mn-ea"/>
                <a:ea typeface="+mn-ea"/>
              </a:rPr>
              <a:t>ㅇ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err="1" smtClean="0">
                <a:latin typeface="+mn-ea"/>
                <a:ea typeface="+mn-ea"/>
              </a:rPr>
              <a:t>docker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login </a:t>
            </a:r>
          </a:p>
          <a:p>
            <a:pPr algn="l"/>
            <a:r>
              <a:rPr lang="en-US" altLang="ko-KR" sz="1600" b="1" dirty="0">
                <a:latin typeface="+mn-ea"/>
                <a:ea typeface="+mn-ea"/>
              </a:rPr>
              <a:t>    username: nimi88</a:t>
            </a:r>
          </a:p>
          <a:p>
            <a:pPr algn="l"/>
            <a:r>
              <a:rPr lang="en-US" altLang="ko-KR" sz="1600" b="1" dirty="0">
                <a:latin typeface="+mn-ea"/>
                <a:ea typeface="+mn-ea"/>
              </a:rPr>
              <a:t>    password: </a:t>
            </a:r>
          </a:p>
          <a:p>
            <a:pPr algn="l"/>
            <a:r>
              <a:rPr lang="ko-KR" altLang="en-US" sz="1600" b="1" dirty="0" err="1" smtClean="0">
                <a:latin typeface="+mn-ea"/>
                <a:ea typeface="+mn-ea"/>
              </a:rPr>
              <a:t>ㅇ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err="1" smtClean="0">
                <a:latin typeface="+mn-ea"/>
                <a:ea typeface="+mn-ea"/>
              </a:rPr>
              <a:t>docker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tag </a:t>
            </a:r>
            <a:r>
              <a:rPr lang="en-US" altLang="ko-KR" sz="1600" b="1" dirty="0" err="1">
                <a:latin typeface="+mn-ea"/>
                <a:ea typeface="+mn-ea"/>
              </a:rPr>
              <a:t>imageid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nimi88/choga88:1.0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계정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/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reponame:tag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로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image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를 수정</a:t>
            </a:r>
            <a:endParaRPr lang="en-US" altLang="ko-KR" sz="1600" b="1" dirty="0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algn="l"/>
            <a:r>
              <a:rPr lang="ko-KR" altLang="en-US" sz="1600" b="1" dirty="0" err="1" smtClean="0">
                <a:latin typeface="+mn-ea"/>
                <a:ea typeface="+mn-ea"/>
              </a:rPr>
              <a:t>ㅇ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err="1" smtClean="0">
                <a:latin typeface="+mn-ea"/>
                <a:ea typeface="+mn-ea"/>
              </a:rPr>
              <a:t>docker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>
                <a:latin typeface="+mn-ea"/>
                <a:ea typeface="+mn-ea"/>
              </a:rPr>
              <a:t>push </a:t>
            </a:r>
            <a:r>
              <a:rPr lang="en-US" altLang="ko-KR" sz="1600" b="1" dirty="0" smtClean="0">
                <a:latin typeface="+mn-ea"/>
                <a:ea typeface="+mn-ea"/>
              </a:rPr>
              <a:t>nimi88/choga88:1.0 </a:t>
            </a:r>
            <a:endParaRPr lang="en-US" altLang="ko-KR" sz="1600" b="1" dirty="0">
              <a:latin typeface="+mn-ea"/>
              <a:ea typeface="+mn-ea"/>
            </a:endParaRPr>
          </a:p>
          <a:p>
            <a:pPr marL="342900" indent="-342900" algn="l">
              <a:buAutoNum type="arabicPeriod"/>
            </a:pP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09"/>
          <a:stretch/>
        </p:blipFill>
        <p:spPr bwMode="auto">
          <a:xfrm>
            <a:off x="554289" y="4122477"/>
            <a:ext cx="7792410" cy="284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9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볼륨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9347" y="4230489"/>
            <a:ext cx="989822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run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–d –P –v /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myvolume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nginx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contrainer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안에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/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myvolume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디렉토리가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생성되고 호스트의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/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var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/lib/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/volume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에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매핑됨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  <a:p>
            <a:pPr algn="l"/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 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run –d -P -v /data:/web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nginx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 </a:t>
            </a: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host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/data/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src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디렉토리와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container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/test/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src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디렉토리를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매핑</a:t>
            </a:r>
            <a:r>
              <a:rPr lang="ko-KR" altLang="en-US" sz="1000" b="1" dirty="0" err="1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함</a:t>
            </a:r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marL="171450" indent="-171450" algn="l">
              <a:buFont typeface="Wingdings"/>
              <a:buChar char="à"/>
            </a:pP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호스트와 컨테이너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디렉토리는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자동으로 생성됨 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  <a:p>
            <a:pPr marL="171450" indent="-171450" algn="l">
              <a:buFont typeface="Wingdings"/>
              <a:buChar char="à"/>
            </a:pP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호스트 상위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디렉토리를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공유하면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하위디렉토리는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자동으로 포함됨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31962" y="903187"/>
            <a:ext cx="8676964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 Volumes</a:t>
            </a:r>
          </a:p>
          <a:p>
            <a:pPr lvl="0" algn="l"/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ㅇ도커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볼륨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컨테이너의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life cycle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과 독립하여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data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를 보관하기 위한 지정된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디렉토리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컨테이너가 죽더라도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data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는 보존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호스트의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디렉토리와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매핑되고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컨테이너간 공유될 수도 있음  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라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이미지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업데이트때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볼륨 변경사항은 포함되지 않음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마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볼륨은 컨테이너가 생성되거나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실행되때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마운트됨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아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볼륨경로는 절대경로를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지정해야함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※ </a:t>
            </a:r>
            <a:r>
              <a:rPr lang="en-US" altLang="ko-KR" sz="1400" dirty="0" err="1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데이터 볼륨은 데이터를 컨테이너가 아닌 호스트에 저장하는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방식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컨테이너 안의 파일 변경 사항은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Union File System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에 의해 관리됩니다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하지만 데이터 볼륨은 </a:t>
            </a:r>
            <a:endParaRPr lang="en-US" altLang="ko-KR" sz="14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Union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File System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을 통하지 않고 바로 호스트에 저장됩니다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따라서 </a:t>
            </a:r>
            <a:r>
              <a:rPr lang="en-US" altLang="ko-KR" sz="1400" dirty="0" err="1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 commit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명령을 통해 </a:t>
            </a:r>
            <a:endParaRPr lang="en-US" altLang="ko-KR" sz="14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이미지로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생성해도 데이터 볼륨의 변경 사항은 이미지에 포함되지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않습니다</a:t>
            </a:r>
            <a:endParaRPr lang="ko-KR" altLang="en-US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84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볼륨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pic>
        <p:nvPicPr>
          <p:cNvPr id="1026" name="Picture 2" descr="C:\Users\user\Desktop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2" y="2896250"/>
            <a:ext cx="6948772" cy="377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539974" y="834147"/>
            <a:ext cx="9505056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>
                <a:latin typeface="+mn-ea"/>
              </a:rPr>
              <a:t>Docker</a:t>
            </a:r>
            <a:r>
              <a:rPr lang="en-US" altLang="ko-KR" sz="1800" b="1" dirty="0">
                <a:latin typeface="+mn-ea"/>
              </a:rPr>
              <a:t>  </a:t>
            </a:r>
            <a:r>
              <a:rPr lang="en-US" altLang="ko-KR" sz="1800" b="1" dirty="0" smtClean="0">
                <a:latin typeface="+mn-ea"/>
              </a:rPr>
              <a:t>Volumes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smtClean="0">
                <a:latin typeface="+mn-ea"/>
              </a:rPr>
              <a:t>실습</a:t>
            </a:r>
            <a:r>
              <a:rPr lang="en-US" altLang="ko-KR" sz="1800" b="1" dirty="0" smtClean="0">
                <a:latin typeface="+mn-ea"/>
              </a:rPr>
              <a:t>1</a:t>
            </a:r>
          </a:p>
          <a:p>
            <a:pPr algn="l"/>
            <a:r>
              <a:rPr lang="en-US" altLang="ko-KR" sz="1000" dirty="0" smtClean="0">
                <a:latin typeface="+mn-ea"/>
              </a:rPr>
              <a:t>#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run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-t --name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vol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-v /data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ubuntu:14.04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/bin/bash</a:t>
            </a:r>
          </a:p>
          <a:p>
            <a:pPr algn="l"/>
            <a:r>
              <a:rPr lang="en-US" altLang="ko-KR" sz="1000" dirty="0">
                <a:latin typeface="+mn-ea"/>
              </a:rPr>
              <a:t>root@019265a6920f:/#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cd /data</a:t>
            </a:r>
          </a:p>
          <a:p>
            <a:pPr algn="l"/>
            <a:r>
              <a:rPr lang="en-US" altLang="ko-KR" sz="1000" dirty="0">
                <a:latin typeface="+mn-ea"/>
              </a:rPr>
              <a:t>root@019265a6920f:/data#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touch hello</a:t>
            </a:r>
          </a:p>
          <a:p>
            <a:pPr algn="l"/>
            <a:r>
              <a:rPr lang="en-US" altLang="ko-KR" sz="1000" dirty="0">
                <a:latin typeface="+mn-ea"/>
              </a:rPr>
              <a:t>root@019265a6920f:/data#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exit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_data]#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inspect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vol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Source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               "Source": "/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var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/lib/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/volumes/b7a819393d834c4967a4ead826c0446463a2628dbf648f3c8478161bc31c6656/_data",</a:t>
            </a:r>
          </a:p>
          <a:p>
            <a:pPr algn="l"/>
            <a:r>
              <a:rPr lang="en-US" altLang="ko-KR" sz="1000" dirty="0">
                <a:latin typeface="+mn-ea"/>
              </a:rPr>
              <a:t>root@019265a6920f:/data#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cd 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var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/lib/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/volumes/b7a819393d834c4967a4ead826c0446463a2628dbf648f3c8478161bc31c6656/_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data</a:t>
            </a: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>
                <a:latin typeface="+mn-ea"/>
              </a:rPr>
              <a:t>root@q-nimi-os01 _data]# </a:t>
            </a:r>
            <a:r>
              <a:rPr lang="en-US" altLang="ko-KR" sz="1000" dirty="0" err="1">
                <a:latin typeface="+mn-ea"/>
              </a:rPr>
              <a:t>ll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total 0</a:t>
            </a:r>
          </a:p>
          <a:p>
            <a:pPr algn="l"/>
            <a:r>
              <a:rPr lang="en-US" altLang="ko-KR" sz="1000" dirty="0">
                <a:latin typeface="+mn-ea"/>
              </a:rPr>
              <a:t>-</a:t>
            </a:r>
            <a:r>
              <a:rPr lang="en-US" altLang="ko-KR" sz="1000" dirty="0" err="1">
                <a:latin typeface="+mn-ea"/>
              </a:rPr>
              <a:t>rw</a:t>
            </a:r>
            <a:r>
              <a:rPr lang="en-US" altLang="ko-KR" sz="1000" dirty="0">
                <a:latin typeface="+mn-ea"/>
              </a:rPr>
              <a:t>-r--r-- 1 root </a:t>
            </a:r>
            <a:r>
              <a:rPr lang="en-US" altLang="ko-KR" sz="1000" dirty="0" err="1">
                <a:latin typeface="+mn-ea"/>
              </a:rPr>
              <a:t>root</a:t>
            </a:r>
            <a:r>
              <a:rPr lang="en-US" altLang="ko-KR" sz="1000" dirty="0">
                <a:latin typeface="+mn-ea"/>
              </a:rPr>
              <a:t> 0 May 29 21:27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hello</a:t>
            </a:r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37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볼륨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539974" y="834147"/>
            <a:ext cx="9505056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>
                <a:latin typeface="+mn-ea"/>
              </a:rPr>
              <a:t>Docker</a:t>
            </a:r>
            <a:r>
              <a:rPr lang="en-US" altLang="ko-KR" sz="1800" b="1" dirty="0">
                <a:latin typeface="+mn-ea"/>
              </a:rPr>
              <a:t>  Volumes</a:t>
            </a:r>
            <a:r>
              <a:rPr lang="ko-KR" altLang="en-US" sz="1800" b="1" dirty="0">
                <a:latin typeface="+mn-ea"/>
              </a:rPr>
              <a:t> </a:t>
            </a:r>
            <a:r>
              <a:rPr lang="ko-KR" altLang="en-US" sz="1800" b="1" dirty="0" smtClean="0">
                <a:latin typeface="+mn-ea"/>
              </a:rPr>
              <a:t>실습</a:t>
            </a:r>
            <a:r>
              <a:rPr lang="en-US" altLang="ko-KR" sz="1800" b="1" dirty="0" smtClean="0">
                <a:latin typeface="+mn-ea"/>
              </a:rPr>
              <a:t>2</a:t>
            </a:r>
            <a:endParaRPr lang="en-US" altLang="ko-KR" sz="1800" b="1" dirty="0">
              <a:latin typeface="+mn-ea"/>
            </a:endParaRP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#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mkdir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–p /root/data</a:t>
            </a: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#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run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-t --name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vol1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-v /root/data:/data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ubuntu:14.04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/bin/bash</a:t>
            </a:r>
          </a:p>
          <a:p>
            <a:pPr algn="l"/>
            <a:r>
              <a:rPr lang="en-US" altLang="ko-KR" sz="1000" dirty="0">
                <a:latin typeface="+mn-ea"/>
              </a:rPr>
              <a:t>root@f7baf3abefee:/#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cd /data</a:t>
            </a:r>
          </a:p>
          <a:p>
            <a:pPr algn="l"/>
            <a:r>
              <a:rPr lang="en-US" altLang="ko-KR" sz="1000" dirty="0">
                <a:latin typeface="+mn-ea"/>
              </a:rPr>
              <a:t>root@f7baf3abefee:/data#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touch world</a:t>
            </a:r>
          </a:p>
          <a:p>
            <a:pPr algn="l"/>
            <a:r>
              <a:rPr lang="en-US" altLang="ko-KR" sz="1000" dirty="0">
                <a:latin typeface="+mn-ea"/>
              </a:rPr>
              <a:t>root@f7baf3abefee:/data#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exit</a:t>
            </a: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</a:rPr>
              <a:t>#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ls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/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root/data</a:t>
            </a:r>
          </a:p>
          <a:p>
            <a:pPr algn="l"/>
            <a:r>
              <a:rPr lang="en-US" altLang="ko-KR" sz="1000" dirty="0" smtClean="0"/>
              <a:t> </a:t>
            </a:r>
            <a:r>
              <a:rPr lang="en-US" altLang="ko-KR" sz="1000" dirty="0"/>
              <a:t>world </a:t>
            </a:r>
            <a:endParaRPr lang="en-US" altLang="ko-KR" sz="1000" dirty="0" smtClean="0"/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#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run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-t --name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vol2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-v /root/data:/data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ubuntu:14.04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/bin/bash</a:t>
            </a:r>
          </a:p>
          <a:p>
            <a:pPr algn="l"/>
            <a:r>
              <a:rPr lang="en-US" altLang="ko-KR" sz="1000" dirty="0">
                <a:latin typeface="+mn-ea"/>
              </a:rPr>
              <a:t>root@af5a7bdb3e5a:/#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ls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/data</a:t>
            </a:r>
          </a:p>
          <a:p>
            <a:pPr algn="l"/>
            <a:r>
              <a:rPr lang="en-US" altLang="ko-KR" sz="1000" dirty="0">
                <a:latin typeface="+mn-ea"/>
              </a:rPr>
              <a:t>world</a:t>
            </a:r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050" name="Picture 2" descr="C:\Users\user\Desktop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4" y="2970349"/>
            <a:ext cx="6236965" cy="399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8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네트워크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36104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 algn="l">
              <a:buFontTx/>
              <a:buAutoNum type="arabicPeriod"/>
            </a:pPr>
            <a:r>
              <a:rPr lang="en-US" altLang="ko-KR" sz="1800" b="1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네트워크</a:t>
            </a:r>
            <a:endParaRPr lang="en-US" altLang="ko-KR" sz="1800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-&gt;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브릿지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(docker0)-&gt;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iptables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-&gt;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호스트 인터페이스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-&gt;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외부망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NAT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라부르는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맑은 고딕"/>
                <a:ea typeface="맑은 고딕"/>
              </a:rPr>
              <a:t>마스커레이드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(Masquerade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를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iptables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로 사용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firewalld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꺼져있어도됨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PORT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매핑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포트포워딩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이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되있지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않으면 외부에서 접근이 안됨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라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호스트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커널파라미터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net.ipv4.ip_forward </a:t>
            </a:r>
            <a:r>
              <a:rPr lang="en-US" altLang="ko-KR" sz="1600" b="1" dirty="0">
                <a:solidFill>
                  <a:srgbClr val="FF0000"/>
                </a:solidFill>
                <a:latin typeface="맑은 고딕"/>
                <a:ea typeface="맑은 고딕"/>
              </a:rPr>
              <a:t>=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1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로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설정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  (</a:t>
            </a:r>
            <a:r>
              <a:rPr lang="en-US" altLang="ko-KR" sz="1600" b="1" dirty="0">
                <a:solidFill>
                  <a:srgbClr val="FF0000"/>
                </a:solidFill>
                <a:latin typeface="맑은 고딕"/>
                <a:ea typeface="맑은 고딕"/>
              </a:rPr>
              <a:t>net.ipv4.ip_forward =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로 설정이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안된상태에서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PORT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매핑시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ipv4 forward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불가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메세지발생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2051" name="Picture 3" descr="C:\Users\user\Desktop\su14qpV0oDyOjj5sC5kHC9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35"/>
          <a:stretch/>
        </p:blipFill>
        <p:spPr bwMode="auto">
          <a:xfrm>
            <a:off x="287947" y="2718321"/>
            <a:ext cx="633670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6336618" y="2801625"/>
            <a:ext cx="1152128" cy="338190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smtClean="0">
                <a:latin typeface="+mn-ea"/>
                <a:ea typeface="+mn-ea"/>
                <a:cs typeface="Arials"/>
              </a:rPr>
              <a:t>물리</a:t>
            </a:r>
            <a:r>
              <a:rPr lang="en-US" altLang="ko-KR" sz="1200" dirty="0" smtClean="0">
                <a:latin typeface="+mn-ea"/>
                <a:ea typeface="+mn-ea"/>
                <a:cs typeface="Arials"/>
              </a:rPr>
              <a:t>HOST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0" name="직선 화살표 연결선 9"/>
          <p:cNvCxnSpPr/>
          <p:nvPr/>
        </p:nvCxnSpPr>
        <p:spPr bwMode="auto">
          <a:xfrm>
            <a:off x="7488746" y="5211420"/>
            <a:ext cx="576064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구름 모양 설명선 10"/>
          <p:cNvSpPr/>
          <p:nvPr/>
        </p:nvSpPr>
        <p:spPr bwMode="auto">
          <a:xfrm>
            <a:off x="8064810" y="4492576"/>
            <a:ext cx="1908212" cy="1186896"/>
          </a:xfrm>
          <a:prstGeom prst="cloudCallou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200" dirty="0" err="1" smtClean="0">
                <a:latin typeface="+mn-ea"/>
                <a:ea typeface="+mn-ea"/>
                <a:cs typeface="Arials"/>
              </a:rPr>
              <a:t>외부망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91019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네트워크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889298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 algn="l">
              <a:buFontTx/>
              <a:buAutoNum type="arabicPeriod"/>
            </a:pPr>
            <a:r>
              <a:rPr lang="en-US" altLang="ko-KR" sz="1800" b="1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 Port </a:t>
            </a:r>
            <a:r>
              <a:rPr lang="ko-KR" altLang="en-US" sz="1800" b="1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매핑</a:t>
            </a:r>
            <a:endParaRPr lang="en-US" altLang="ko-KR" sz="1800" b="1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 생성시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SNAT(MASQUERADE)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iptables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에 추가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-&gt;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호스트방향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PORT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매핑을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하면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DNAT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iptable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에 추가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호스트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-&gt;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 방향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endParaRPr lang="en-US" altLang="ko-KR" sz="1600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SNAT,DNAT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 모두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설정되야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정상으로 외부와 통신가능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982" y="1942143"/>
            <a:ext cx="918102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run --name web02 -d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httpd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-p, -P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옵션이 없으므로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컨테이너는의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port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가 호스트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port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와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매핑되지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않음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root@localhost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iptables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-t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nat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-L</a:t>
            </a:r>
          </a:p>
          <a:p>
            <a:pPr algn="l"/>
            <a:r>
              <a:rPr lang="en-US" altLang="ko-KR" sz="1000" dirty="0">
                <a:latin typeface="+mn-ea"/>
              </a:rPr>
              <a:t>Chain PREROUTING (policy ACCEPT)</a:t>
            </a:r>
          </a:p>
          <a:p>
            <a:pPr algn="l"/>
            <a:r>
              <a:rPr lang="en-US" altLang="ko-KR" sz="1000" dirty="0">
                <a:latin typeface="+mn-ea"/>
              </a:rPr>
              <a:t>target     </a:t>
            </a:r>
            <a:r>
              <a:rPr lang="en-US" altLang="ko-KR" sz="1000" dirty="0" err="1">
                <a:latin typeface="+mn-ea"/>
              </a:rPr>
              <a:t>prot</a:t>
            </a:r>
            <a:r>
              <a:rPr lang="en-US" altLang="ko-KR" sz="1000" dirty="0">
                <a:latin typeface="+mn-ea"/>
              </a:rPr>
              <a:t> opt source               destination</a:t>
            </a:r>
          </a:p>
          <a:p>
            <a:pPr algn="l"/>
            <a:r>
              <a:rPr lang="en-US" altLang="ko-KR" sz="1000" dirty="0">
                <a:latin typeface="+mn-ea"/>
              </a:rPr>
              <a:t>DOCKER     all  --  anywhere             </a:t>
            </a:r>
            <a:r>
              <a:rPr lang="en-US" altLang="ko-KR" sz="1000" dirty="0" err="1">
                <a:latin typeface="+mn-ea"/>
              </a:rPr>
              <a:t>anywhere</a:t>
            </a:r>
            <a:r>
              <a:rPr lang="en-US" altLang="ko-KR" sz="1000" dirty="0">
                <a:latin typeface="+mn-ea"/>
              </a:rPr>
              <a:t>             ADDRTYPE match </a:t>
            </a:r>
            <a:r>
              <a:rPr lang="en-US" altLang="ko-KR" sz="1000" dirty="0" err="1">
                <a:latin typeface="+mn-ea"/>
              </a:rPr>
              <a:t>dst</a:t>
            </a:r>
            <a:r>
              <a:rPr lang="en-US" altLang="ko-KR" sz="1000" dirty="0">
                <a:latin typeface="+mn-ea"/>
              </a:rPr>
              <a:t>-type LOCAL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Chain INPUT (policy ACCEPT)</a:t>
            </a:r>
          </a:p>
          <a:p>
            <a:pPr algn="l"/>
            <a:r>
              <a:rPr lang="en-US" altLang="ko-KR" sz="1000" dirty="0">
                <a:latin typeface="+mn-ea"/>
              </a:rPr>
              <a:t>target     </a:t>
            </a:r>
            <a:r>
              <a:rPr lang="en-US" altLang="ko-KR" sz="1000" dirty="0" err="1">
                <a:latin typeface="+mn-ea"/>
              </a:rPr>
              <a:t>prot</a:t>
            </a:r>
            <a:r>
              <a:rPr lang="en-US" altLang="ko-KR" sz="1000" dirty="0">
                <a:latin typeface="+mn-ea"/>
              </a:rPr>
              <a:t> opt source               destination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Chain OUTPUT (policy ACCEPT)</a:t>
            </a:r>
          </a:p>
          <a:p>
            <a:pPr algn="l"/>
            <a:r>
              <a:rPr lang="en-US" altLang="ko-KR" sz="1000" dirty="0">
                <a:latin typeface="+mn-ea"/>
              </a:rPr>
              <a:t>target     </a:t>
            </a:r>
            <a:r>
              <a:rPr lang="en-US" altLang="ko-KR" sz="1000" dirty="0" err="1">
                <a:latin typeface="+mn-ea"/>
              </a:rPr>
              <a:t>prot</a:t>
            </a:r>
            <a:r>
              <a:rPr lang="en-US" altLang="ko-KR" sz="1000" dirty="0">
                <a:latin typeface="+mn-ea"/>
              </a:rPr>
              <a:t> opt source               destination</a:t>
            </a:r>
          </a:p>
          <a:p>
            <a:pPr algn="l"/>
            <a:r>
              <a:rPr lang="en-US" altLang="ko-KR" sz="1000" dirty="0">
                <a:latin typeface="+mn-ea"/>
              </a:rPr>
              <a:t>DOCKER     all  --  anywhere            !loopback/8           ADDRTYPE match </a:t>
            </a:r>
            <a:r>
              <a:rPr lang="en-US" altLang="ko-KR" sz="1000" dirty="0" err="1">
                <a:latin typeface="+mn-ea"/>
              </a:rPr>
              <a:t>dst</a:t>
            </a:r>
            <a:r>
              <a:rPr lang="en-US" altLang="ko-KR" sz="1000" dirty="0">
                <a:latin typeface="+mn-ea"/>
              </a:rPr>
              <a:t>-type LOCAL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Chain POSTROUTING (policy ACCEPT)</a:t>
            </a:r>
          </a:p>
          <a:p>
            <a:pPr algn="l"/>
            <a:r>
              <a:rPr lang="en-US" altLang="ko-KR" sz="1000" dirty="0">
                <a:latin typeface="+mn-ea"/>
              </a:rPr>
              <a:t>target     </a:t>
            </a:r>
            <a:r>
              <a:rPr lang="en-US" altLang="ko-KR" sz="1000" dirty="0" err="1">
                <a:latin typeface="+mn-ea"/>
              </a:rPr>
              <a:t>prot</a:t>
            </a:r>
            <a:r>
              <a:rPr lang="en-US" altLang="ko-KR" sz="1000" dirty="0">
                <a:latin typeface="+mn-ea"/>
              </a:rPr>
              <a:t> opt source               destination</a:t>
            </a:r>
          </a:p>
          <a:p>
            <a:pPr algn="l"/>
            <a:r>
              <a:rPr lang="en-US" altLang="ko-KR" sz="1000" dirty="0">
                <a:solidFill>
                  <a:srgbClr val="3333CC"/>
                </a:solidFill>
                <a:latin typeface="+mn-ea"/>
              </a:rPr>
              <a:t>MASQUERADE  all  --  172.17.0.0/16        </a:t>
            </a:r>
            <a:r>
              <a:rPr lang="en-US" altLang="ko-KR" sz="1000" dirty="0" smtClean="0">
                <a:solidFill>
                  <a:srgbClr val="3333CC"/>
                </a:solidFill>
                <a:latin typeface="+mn-ea"/>
              </a:rPr>
              <a:t>anywhere    </a:t>
            </a:r>
            <a:r>
              <a:rPr lang="en-US" altLang="ko-KR" sz="1000" dirty="0" smtClean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컨테이너에서 외부로 나가는 </a:t>
            </a:r>
            <a:r>
              <a:rPr lang="en-US" altLang="ko-KR" sz="1000" dirty="0" smtClean="0">
                <a:solidFill>
                  <a:srgbClr val="3333CC"/>
                </a:solidFill>
                <a:latin typeface="+mn-ea"/>
                <a:sym typeface="Wingdings" panose="05000000000000000000" pitchFamily="2" charset="2"/>
              </a:rPr>
              <a:t>SNAT</a:t>
            </a:r>
            <a:endParaRPr lang="en-US" altLang="ko-KR" sz="1000" dirty="0">
              <a:solidFill>
                <a:srgbClr val="3333CC"/>
              </a:solidFill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Chain DOCKER (2 references)</a:t>
            </a:r>
          </a:p>
          <a:p>
            <a:pPr algn="l"/>
            <a:r>
              <a:rPr lang="en-US" altLang="ko-KR" sz="1000" dirty="0">
                <a:latin typeface="+mn-ea"/>
              </a:rPr>
              <a:t>target     </a:t>
            </a:r>
            <a:r>
              <a:rPr lang="en-US" altLang="ko-KR" sz="1000" dirty="0" err="1">
                <a:latin typeface="+mn-ea"/>
              </a:rPr>
              <a:t>prot</a:t>
            </a:r>
            <a:r>
              <a:rPr lang="en-US" altLang="ko-KR" sz="1000" dirty="0">
                <a:latin typeface="+mn-ea"/>
              </a:rPr>
              <a:t> opt source               destination</a:t>
            </a:r>
          </a:p>
          <a:p>
            <a:pPr algn="l"/>
            <a:r>
              <a:rPr lang="en-US" altLang="ko-KR" sz="1000" dirty="0">
                <a:latin typeface="+mn-ea"/>
              </a:rPr>
              <a:t>RETURN     all  --  anywhere             </a:t>
            </a:r>
            <a:r>
              <a:rPr lang="en-US" altLang="ko-KR" sz="1000" dirty="0" err="1" smtClean="0">
                <a:latin typeface="+mn-ea"/>
              </a:rPr>
              <a:t>anywhere</a:t>
            </a:r>
            <a:endParaRPr lang="en-US" altLang="ko-KR" sz="1000" dirty="0" smtClean="0"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fr-FR" altLang="ko-KR" sz="1000" b="1" dirty="0">
                <a:solidFill>
                  <a:srgbClr val="FF0000"/>
                </a:solidFill>
                <a:latin typeface="+mn-ea"/>
              </a:rPr>
              <a:t>iptables -t nat -D PREROUTING -p tcp --dport 8888 -j DNAT --to-destination </a:t>
            </a:r>
            <a:r>
              <a:rPr lang="fr-FR" altLang="ko-KR" sz="1000" b="1" dirty="0" smtClean="0">
                <a:solidFill>
                  <a:srgbClr val="FF0000"/>
                </a:solidFill>
                <a:latin typeface="+mn-ea"/>
              </a:rPr>
              <a:t>172.17.0.2:80</a:t>
            </a:r>
          </a:p>
          <a:p>
            <a:pPr algn="l"/>
            <a:r>
              <a:rPr lang="fr-FR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iptables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수동으로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DNAT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추가후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웹페이지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정상동작 확인 </a:t>
            </a:r>
            <a:endParaRPr lang="fr-FR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 descr="C:\Users\user\Desktop\sKxgRbEAqk9c7Y9IST7YY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917" y="4641850"/>
            <a:ext cx="55721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6633145" y="5058581"/>
            <a:ext cx="733834" cy="32403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619391" y="5490629"/>
            <a:ext cx="733834" cy="32403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34"/>
          <a:stretch/>
        </p:blipFill>
        <p:spPr bwMode="auto">
          <a:xfrm>
            <a:off x="611982" y="5852951"/>
            <a:ext cx="628006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4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이론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82117"/>
            <a:ext cx="946905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1800" b="1" dirty="0" err="1" smtClean="0">
                <a:latin typeface="+mn-ea"/>
                <a:ea typeface="+mn-ea"/>
              </a:rPr>
              <a:t>가상머신</a:t>
            </a:r>
            <a:r>
              <a:rPr lang="ko-KR" altLang="en-US" sz="1800" b="1" dirty="0" smtClean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VS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ko-KR" altLang="en-US" sz="1600" b="1" dirty="0" err="1" smtClean="0">
                <a:latin typeface="+mn-ea"/>
                <a:ea typeface="+mn-ea"/>
              </a:rPr>
              <a:t>ㅇ가상머신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가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성능이 </a:t>
            </a:r>
            <a:r>
              <a:rPr lang="ko-KR" altLang="en-US" sz="1600" dirty="0">
                <a:latin typeface="+mn-ea"/>
                <a:ea typeface="+mn-ea"/>
              </a:rPr>
              <a:t>좋지 못한 것이 </a:t>
            </a:r>
            <a:r>
              <a:rPr lang="ko-KR" altLang="en-US" sz="1600" dirty="0" smtClean="0">
                <a:latin typeface="+mn-ea"/>
                <a:ea typeface="+mn-ea"/>
              </a:rPr>
              <a:t>단점</a:t>
            </a:r>
            <a:r>
              <a:rPr lang="en-US" altLang="ko-KR" sz="1600" dirty="0" smtClean="0">
                <a:latin typeface="+mn-ea"/>
                <a:ea typeface="+mn-ea"/>
              </a:rPr>
              <a:t>. (Native </a:t>
            </a:r>
            <a:r>
              <a:rPr lang="ko-KR" altLang="en-US" sz="1600" dirty="0" smtClean="0">
                <a:latin typeface="+mn-ea"/>
                <a:ea typeface="+mn-ea"/>
              </a:rPr>
              <a:t>대비 </a:t>
            </a:r>
            <a:r>
              <a:rPr lang="en-US" altLang="ko-KR" sz="1600" dirty="0" smtClean="0">
                <a:latin typeface="+mn-ea"/>
                <a:ea typeface="+mn-ea"/>
              </a:rPr>
              <a:t>10~15% </a:t>
            </a:r>
            <a:r>
              <a:rPr lang="ko-KR" altLang="en-US" sz="1600" dirty="0" smtClean="0">
                <a:latin typeface="+mn-ea"/>
                <a:ea typeface="+mn-ea"/>
              </a:rPr>
              <a:t>성능저하</a:t>
            </a:r>
            <a:r>
              <a:rPr lang="en-US" altLang="ko-KR" sz="1600" dirty="0" smtClean="0">
                <a:latin typeface="+mn-ea"/>
                <a:ea typeface="+mn-ea"/>
              </a:rPr>
              <a:t>) </a:t>
            </a: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나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err="1" smtClean="0">
                <a:latin typeface="+mn-ea"/>
                <a:ea typeface="+mn-ea"/>
              </a:rPr>
              <a:t>이미지안에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OS</a:t>
            </a:r>
            <a:r>
              <a:rPr lang="ko-KR" altLang="en-US" sz="1600" dirty="0">
                <a:latin typeface="+mn-ea"/>
                <a:ea typeface="+mn-ea"/>
              </a:rPr>
              <a:t>가 포함되기 때문에 이미지 </a:t>
            </a:r>
            <a:r>
              <a:rPr lang="ko-KR" altLang="en-US" sz="1600" dirty="0" smtClean="0">
                <a:latin typeface="+mn-ea"/>
                <a:ea typeface="+mn-ea"/>
              </a:rPr>
              <a:t>용량 증가</a:t>
            </a:r>
            <a:r>
              <a:rPr lang="en-US" altLang="ko-KR" sz="1600" dirty="0" smtClean="0">
                <a:latin typeface="+mn-ea"/>
                <a:ea typeface="+mn-ea"/>
              </a:rPr>
              <a:t>(DISK</a:t>
            </a:r>
            <a:r>
              <a:rPr lang="ko-KR" altLang="en-US" sz="1600" dirty="0" smtClean="0">
                <a:latin typeface="+mn-ea"/>
                <a:ea typeface="+mn-ea"/>
              </a:rPr>
              <a:t>공간 차지</a:t>
            </a:r>
            <a:r>
              <a:rPr lang="en-US" altLang="ko-KR" sz="1600" dirty="0" smtClean="0">
                <a:latin typeface="+mn-ea"/>
                <a:ea typeface="+mn-ea"/>
              </a:rPr>
              <a:t>) </a:t>
            </a: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이미지를 </a:t>
            </a:r>
            <a:r>
              <a:rPr lang="ko-KR" altLang="en-US" sz="1600" dirty="0">
                <a:latin typeface="+mn-ea"/>
                <a:ea typeface="+mn-ea"/>
              </a:rPr>
              <a:t>생성하는 기능만 가지고 있을 뿐 배포와 관리 기능이 </a:t>
            </a:r>
            <a:r>
              <a:rPr lang="ko-KR" altLang="en-US" sz="1600" dirty="0" smtClean="0">
                <a:latin typeface="+mn-ea"/>
                <a:ea typeface="+mn-ea"/>
              </a:rPr>
              <a:t>부족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b="1" dirty="0" err="1" smtClean="0">
                <a:latin typeface="+mn-ea"/>
                <a:ea typeface="+mn-ea"/>
              </a:rPr>
              <a:t>ㅇ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err="1" smtClean="0">
                <a:latin typeface="+mn-ea"/>
                <a:ea typeface="+mn-ea"/>
              </a:rPr>
              <a:t>Docker</a:t>
            </a:r>
            <a:endParaRPr lang="en-US" altLang="ko-KR" sz="1600" b="1" dirty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가</a:t>
            </a:r>
            <a:r>
              <a:rPr lang="en-US" altLang="ko-KR" sz="1600" dirty="0" smtClean="0">
                <a:latin typeface="+mn-ea"/>
                <a:ea typeface="+mn-ea"/>
              </a:rPr>
              <a:t>. Guest OS</a:t>
            </a:r>
            <a:r>
              <a:rPr lang="ko-KR" altLang="en-US" sz="1600" dirty="0" smtClean="0">
                <a:latin typeface="+mn-ea"/>
                <a:ea typeface="+mn-ea"/>
              </a:rPr>
              <a:t>가 없기 파일시스템</a:t>
            </a:r>
            <a:r>
              <a:rPr lang="en-US" altLang="ko-KR" sz="1600" dirty="0" smtClean="0">
                <a:latin typeface="+mn-ea"/>
                <a:ea typeface="+mn-ea"/>
              </a:rPr>
              <a:t>, </a:t>
            </a:r>
            <a:r>
              <a:rPr lang="ko-KR" altLang="en-US" sz="1600" dirty="0" smtClean="0">
                <a:latin typeface="+mn-ea"/>
                <a:ea typeface="+mn-ea"/>
              </a:rPr>
              <a:t>네트워크 속도도 가상 머신 대비 빠름 </a:t>
            </a:r>
            <a:r>
              <a:rPr lang="en-US" altLang="ko-KR" sz="1600" dirty="0" smtClean="0">
                <a:latin typeface="+mn-ea"/>
                <a:ea typeface="+mn-ea"/>
              </a:rPr>
              <a:t>(Native 3~5% </a:t>
            </a:r>
            <a:r>
              <a:rPr lang="ko-KR" altLang="en-US" sz="1600" dirty="0" smtClean="0">
                <a:latin typeface="+mn-ea"/>
                <a:ea typeface="+mn-ea"/>
              </a:rPr>
              <a:t>성능저하</a:t>
            </a:r>
            <a:r>
              <a:rPr lang="en-US" altLang="ko-KR" sz="1600" dirty="0" smtClean="0">
                <a:latin typeface="+mn-ea"/>
                <a:ea typeface="+mn-ea"/>
              </a:rPr>
              <a:t>)</a:t>
            </a: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나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en-US" altLang="ko-KR" sz="1600" dirty="0" err="1" smtClean="0">
                <a:latin typeface="+mn-ea"/>
                <a:ea typeface="+mn-ea"/>
              </a:rPr>
              <a:t>Docker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이미지에 서버 운영에 필요한 프로그램과 라이브러리만 격리해서 설치할 수 있고</a:t>
            </a:r>
            <a:r>
              <a:rPr lang="en-US" altLang="ko-KR" sz="1600" dirty="0" smtClean="0">
                <a:latin typeface="+mn-ea"/>
                <a:ea typeface="+mn-ea"/>
              </a:rPr>
              <a:t>, </a:t>
            </a:r>
          </a:p>
          <a:p>
            <a:pPr algn="l"/>
            <a:r>
              <a:rPr lang="en-US" altLang="ko-KR" sz="1600" dirty="0" smtClean="0">
                <a:latin typeface="+mn-ea"/>
                <a:ea typeface="+mn-ea"/>
              </a:rPr>
              <a:t>OS </a:t>
            </a:r>
            <a:r>
              <a:rPr lang="ko-KR" altLang="en-US" sz="1600" dirty="0" smtClean="0">
                <a:latin typeface="+mn-ea"/>
                <a:ea typeface="+mn-ea"/>
              </a:rPr>
              <a:t>자원은 호스트와 공유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이미지 생성뿐만 아니라 배포와 실행관련 특화된 기능을 제공 </a:t>
            </a:r>
            <a:r>
              <a:rPr lang="en-US" altLang="ko-KR" sz="1600" dirty="0" smtClean="0">
                <a:latin typeface="+mn-ea"/>
                <a:ea typeface="+mn-ea"/>
              </a:rPr>
              <a:t>(</a:t>
            </a:r>
            <a:r>
              <a:rPr lang="ko-KR" altLang="en-US" sz="1600" dirty="0" err="1" smtClean="0">
                <a:latin typeface="+mn-ea"/>
                <a:ea typeface="+mn-ea"/>
              </a:rPr>
              <a:t>도커</a:t>
            </a:r>
            <a:r>
              <a:rPr lang="ko-KR" altLang="en-US" sz="1600" dirty="0" smtClean="0">
                <a:latin typeface="+mn-ea"/>
                <a:ea typeface="+mn-ea"/>
              </a:rPr>
              <a:t> 허브 제공</a:t>
            </a:r>
            <a:r>
              <a:rPr lang="en-US" altLang="ko-KR" sz="1600" dirty="0" smtClean="0">
                <a:latin typeface="+mn-ea"/>
                <a:ea typeface="+mn-ea"/>
              </a:rPr>
              <a:t>) </a:t>
            </a:r>
            <a:endParaRPr lang="ko-KR" altLang="en-US" sz="1600" dirty="0" smtClean="0">
              <a:latin typeface="+mn-ea"/>
              <a:ea typeface="+mn-ea"/>
            </a:endParaRPr>
          </a:p>
          <a:p>
            <a:pPr algn="l"/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4098" name="Picture 2" descr="C:\Users\user\Desktop\what-is-docker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6" y="3959883"/>
            <a:ext cx="3852428" cy="26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what-is-vm-diagr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500" y="3971887"/>
            <a:ext cx="3942700" cy="269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8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네트워크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784887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0" indent="-342900" algn="l">
              <a:buFontTx/>
              <a:buAutoNum type="arabicPeriod"/>
            </a:pPr>
            <a:r>
              <a:rPr lang="en-US" altLang="ko-KR" sz="1800" b="1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 Port </a:t>
            </a:r>
            <a:r>
              <a:rPr lang="ko-KR" altLang="en-US" sz="1800" b="1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매핑</a:t>
            </a:r>
            <a:r>
              <a:rPr lang="en-US" altLang="ko-KR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컨테이너의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자신의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IPADDRESS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를 가지지만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PORT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는 호스트와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매핑됨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호스트와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PORT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매핑은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수동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(-p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옵션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) /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자동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(-P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옵션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으로 할 수 있음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호스트의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iptables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에 자동으로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SNAT, DNAT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에 반영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2760" y="2224090"/>
            <a:ext cx="94937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run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–d –p 8080:80  nginx:1.0  </a:t>
            </a: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HOST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의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8080-&gt;container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의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80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으로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매핑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run –d –P nginx:1.0 </a:t>
            </a:r>
          </a:p>
          <a:p>
            <a:pPr marL="171450" indent="-171450" algn="l">
              <a:buFont typeface="Wingdings"/>
              <a:buChar char="à"/>
            </a:pP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자동으로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HOST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49153~65535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중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port-&gt; container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EXPOSE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명령어로 노출된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port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로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매핑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  <a:p>
            <a:pPr algn="l"/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000" dirty="0">
                <a:latin typeface="+mn-ea"/>
              </a:rPr>
              <a:t>[root@q-chog-os02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iptables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-t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nat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-L</a:t>
            </a:r>
          </a:p>
          <a:p>
            <a:pPr algn="l"/>
            <a:r>
              <a:rPr lang="en-US" altLang="ko-KR" sz="1000" dirty="0">
                <a:latin typeface="+mn-ea"/>
              </a:rPr>
              <a:t>Chain PREROUTING (policy ACCEPT)</a:t>
            </a:r>
          </a:p>
          <a:p>
            <a:pPr algn="l"/>
            <a:r>
              <a:rPr lang="en-US" altLang="ko-KR" sz="1000" dirty="0">
                <a:latin typeface="+mn-ea"/>
              </a:rPr>
              <a:t>target     </a:t>
            </a:r>
            <a:r>
              <a:rPr lang="en-US" altLang="ko-KR" sz="1000" dirty="0" err="1">
                <a:latin typeface="+mn-ea"/>
              </a:rPr>
              <a:t>prot</a:t>
            </a:r>
            <a:r>
              <a:rPr lang="en-US" altLang="ko-KR" sz="1000" dirty="0">
                <a:latin typeface="+mn-ea"/>
              </a:rPr>
              <a:t> opt source               destination</a:t>
            </a:r>
          </a:p>
          <a:p>
            <a:pPr algn="l"/>
            <a:r>
              <a:rPr lang="en-US" altLang="ko-KR" sz="1000" dirty="0">
                <a:latin typeface="+mn-ea"/>
              </a:rPr>
              <a:t>DOCKER     all  --  anywhere             </a:t>
            </a:r>
            <a:r>
              <a:rPr lang="en-US" altLang="ko-KR" sz="1000" dirty="0" err="1">
                <a:latin typeface="+mn-ea"/>
              </a:rPr>
              <a:t>anywhere</a:t>
            </a:r>
            <a:r>
              <a:rPr lang="en-US" altLang="ko-KR" sz="1000" dirty="0">
                <a:latin typeface="+mn-ea"/>
              </a:rPr>
              <a:t>             ADDRTYPE match </a:t>
            </a:r>
            <a:r>
              <a:rPr lang="en-US" altLang="ko-KR" sz="1000" dirty="0" err="1">
                <a:latin typeface="+mn-ea"/>
              </a:rPr>
              <a:t>dst</a:t>
            </a:r>
            <a:r>
              <a:rPr lang="en-US" altLang="ko-KR" sz="1000" dirty="0">
                <a:latin typeface="+mn-ea"/>
              </a:rPr>
              <a:t>-type LOCAL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Chain INPUT (policy ACCEPT)</a:t>
            </a:r>
          </a:p>
          <a:p>
            <a:pPr algn="l"/>
            <a:r>
              <a:rPr lang="en-US" altLang="ko-KR" sz="1000" dirty="0">
                <a:latin typeface="+mn-ea"/>
              </a:rPr>
              <a:t>target     </a:t>
            </a:r>
            <a:r>
              <a:rPr lang="en-US" altLang="ko-KR" sz="1000" dirty="0" err="1">
                <a:latin typeface="+mn-ea"/>
              </a:rPr>
              <a:t>prot</a:t>
            </a:r>
            <a:r>
              <a:rPr lang="en-US" altLang="ko-KR" sz="1000" dirty="0">
                <a:latin typeface="+mn-ea"/>
              </a:rPr>
              <a:t> opt source               destination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Chain OUTPUT (policy ACCEPT)</a:t>
            </a:r>
          </a:p>
          <a:p>
            <a:pPr algn="l"/>
            <a:r>
              <a:rPr lang="en-US" altLang="ko-KR" sz="1000" dirty="0">
                <a:latin typeface="+mn-ea"/>
              </a:rPr>
              <a:t>target     </a:t>
            </a:r>
            <a:r>
              <a:rPr lang="en-US" altLang="ko-KR" sz="1000" dirty="0" err="1">
                <a:latin typeface="+mn-ea"/>
              </a:rPr>
              <a:t>prot</a:t>
            </a:r>
            <a:r>
              <a:rPr lang="en-US" altLang="ko-KR" sz="1000" dirty="0">
                <a:latin typeface="+mn-ea"/>
              </a:rPr>
              <a:t> opt source               destination</a:t>
            </a:r>
          </a:p>
          <a:p>
            <a:pPr algn="l"/>
            <a:r>
              <a:rPr lang="en-US" altLang="ko-KR" sz="1000" dirty="0">
                <a:latin typeface="+mn-ea"/>
              </a:rPr>
              <a:t>DOCKER     all  --  anywhere            !loopback/8           ADDRTYPE match </a:t>
            </a:r>
            <a:r>
              <a:rPr lang="en-US" altLang="ko-KR" sz="1000" dirty="0" err="1">
                <a:latin typeface="+mn-ea"/>
              </a:rPr>
              <a:t>dst</a:t>
            </a:r>
            <a:r>
              <a:rPr lang="en-US" altLang="ko-KR" sz="1000" dirty="0">
                <a:latin typeface="+mn-ea"/>
              </a:rPr>
              <a:t>-type LOCAL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Chain POSTROUTING (policy ACCEPT)</a:t>
            </a:r>
          </a:p>
          <a:p>
            <a:pPr algn="l"/>
            <a:r>
              <a:rPr lang="en-US" altLang="ko-KR" sz="1000" dirty="0">
                <a:latin typeface="+mn-ea"/>
              </a:rPr>
              <a:t>target     </a:t>
            </a:r>
            <a:r>
              <a:rPr lang="en-US" altLang="ko-KR" sz="1000" dirty="0" err="1">
                <a:latin typeface="+mn-ea"/>
              </a:rPr>
              <a:t>prot</a:t>
            </a:r>
            <a:r>
              <a:rPr lang="en-US" altLang="ko-KR" sz="1000" dirty="0">
                <a:latin typeface="+mn-ea"/>
              </a:rPr>
              <a:t> opt source               destination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MASQUERADE  all  --  172.17.0.0/16      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anywhere           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MASQUERADE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tcp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 --  172.17.0.2           172.17.0.2       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tcp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dpt:http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Chain DOCKER (2 references)</a:t>
            </a:r>
          </a:p>
          <a:p>
            <a:pPr algn="l"/>
            <a:r>
              <a:rPr lang="en-US" altLang="ko-KR" sz="1000" dirty="0">
                <a:latin typeface="+mn-ea"/>
              </a:rPr>
              <a:t>target     </a:t>
            </a:r>
            <a:r>
              <a:rPr lang="en-US" altLang="ko-KR" sz="1000" dirty="0" err="1">
                <a:latin typeface="+mn-ea"/>
              </a:rPr>
              <a:t>prot</a:t>
            </a:r>
            <a:r>
              <a:rPr lang="en-US" altLang="ko-KR" sz="1000" dirty="0">
                <a:latin typeface="+mn-ea"/>
              </a:rPr>
              <a:t> opt source               destination</a:t>
            </a:r>
          </a:p>
          <a:p>
            <a:pPr algn="l"/>
            <a:r>
              <a:rPr lang="en-US" altLang="ko-KR" sz="1000" dirty="0">
                <a:latin typeface="+mn-ea"/>
              </a:rPr>
              <a:t>RETURN     all  --  anywhere             </a:t>
            </a:r>
            <a:r>
              <a:rPr lang="en-US" altLang="ko-KR" sz="1000" dirty="0" err="1">
                <a:latin typeface="+mn-ea"/>
              </a:rPr>
              <a:t>anywhere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DNAT   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tcp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 --  anywhere         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anywhere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        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tcp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dpt:webcache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to:172.17.0.2:80</a:t>
            </a:r>
            <a:endParaRPr lang="en-US" altLang="ko-KR" sz="1000" b="1" dirty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026" name="Picture 2" descr="C:\Users\user\Desktop\sKxgRbEAqk9c7Y9IST7YYs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/>
          <a:stretch/>
        </p:blipFill>
        <p:spPr bwMode="auto">
          <a:xfrm>
            <a:off x="5580534" y="4347749"/>
            <a:ext cx="4555086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7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네트워크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253028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컨테이너 네트워크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lvl="0" algn="l"/>
            <a:r>
              <a:rPr lang="ko-KR" altLang="en-US" sz="1600" dirty="0" err="1">
                <a:solidFill>
                  <a:srgbClr val="000000"/>
                </a:solidFill>
                <a:latin typeface="맑은 고딕"/>
                <a:ea typeface="맑은 고딕"/>
              </a:rPr>
              <a:t>ㅇ도커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네트워크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bridge: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디폴트이며 호스트내의 컨테이너들을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bridge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를 통하여 연결하며 외부통신은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iptable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사용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none: loopback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을 제외한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통신가능한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인터페이스가 없으므로 외부통신 불가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host: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호스트의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ip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와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port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를 공유하여 사용하므로 호스트와 컨테이너간 격리되지 않음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3418" y="4908193"/>
            <a:ext cx="91061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run -it --name hello2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ubuntu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/bin/bash</a:t>
            </a: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root@glusterfs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inspect hello2 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IPA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"</a:t>
            </a:r>
            <a:r>
              <a:rPr lang="en-US" altLang="ko-KR" sz="1000" dirty="0" err="1">
                <a:latin typeface="+mn-ea"/>
              </a:rPr>
              <a:t>IPAddress</a:t>
            </a:r>
            <a:r>
              <a:rPr lang="en-US" altLang="ko-KR" sz="1000" dirty="0">
                <a:latin typeface="+mn-ea"/>
              </a:rPr>
              <a:t>": "172.17.0.2",</a:t>
            </a: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"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IPAddress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": "172.17.0.2",</a:t>
            </a: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root@glusterfs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inspect -f "{{.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NetworkSettings.IPAddress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}}" hello2</a:t>
            </a:r>
          </a:p>
          <a:p>
            <a:pPr algn="l"/>
            <a:r>
              <a:rPr lang="en-US" altLang="ko-KR" sz="1000" dirty="0">
                <a:latin typeface="+mn-ea"/>
              </a:rPr>
              <a:t>172.17.0.2</a:t>
            </a: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root@glusterfs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exec hello2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ip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a </a:t>
            </a:r>
          </a:p>
          <a:p>
            <a:pPr algn="l"/>
            <a:r>
              <a:rPr lang="en-US" altLang="ko-KR" sz="1000" dirty="0">
                <a:latin typeface="+mn-ea"/>
              </a:rPr>
              <a:t>16: eth0: &lt;BROADCAST,MULTICAST,UP,LOWER_UP&gt; </a:t>
            </a:r>
            <a:r>
              <a:rPr lang="en-US" altLang="ko-KR" sz="1000" dirty="0" err="1">
                <a:latin typeface="+mn-ea"/>
              </a:rPr>
              <a:t>mtu</a:t>
            </a:r>
            <a:r>
              <a:rPr lang="en-US" altLang="ko-KR" sz="1000" dirty="0">
                <a:latin typeface="+mn-ea"/>
              </a:rPr>
              <a:t> 1500 </a:t>
            </a:r>
            <a:r>
              <a:rPr lang="en-US" altLang="ko-KR" sz="1000" dirty="0" err="1">
                <a:latin typeface="+mn-ea"/>
              </a:rPr>
              <a:t>qdisc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noqueue</a:t>
            </a:r>
            <a:r>
              <a:rPr lang="en-US" altLang="ko-KR" sz="1000" dirty="0">
                <a:latin typeface="+mn-ea"/>
              </a:rPr>
              <a:t> state UP group default </a:t>
            </a:r>
          </a:p>
          <a:p>
            <a:pPr algn="l"/>
            <a:r>
              <a:rPr lang="en-US" altLang="ko-KR" sz="1000" dirty="0" smtClean="0">
                <a:latin typeface="+mn-ea"/>
              </a:rPr>
              <a:t>    </a:t>
            </a:r>
            <a:r>
              <a:rPr lang="en-US" altLang="ko-KR" sz="1000" dirty="0">
                <a:latin typeface="+mn-ea"/>
              </a:rPr>
              <a:t>link/ether 02:42:ac:11:00:02 </a:t>
            </a:r>
            <a:r>
              <a:rPr lang="en-US" altLang="ko-KR" sz="1000" dirty="0" err="1">
                <a:latin typeface="+mn-ea"/>
              </a:rPr>
              <a:t>brd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ff:ff:ff:ff:ff:ff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inet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172.17.0.2/16 scope global eth0</a:t>
            </a:r>
          </a:p>
          <a:p>
            <a:pPr algn="l"/>
            <a:r>
              <a:rPr lang="en-US" altLang="ko-KR" sz="1000" dirty="0" smtClean="0">
                <a:latin typeface="+mn-ea"/>
              </a:rPr>
              <a:t>       </a:t>
            </a:r>
            <a:r>
              <a:rPr lang="en-US" altLang="ko-KR" sz="1000" dirty="0" err="1">
                <a:latin typeface="+mn-ea"/>
              </a:rPr>
              <a:t>valid_lft</a:t>
            </a:r>
            <a:r>
              <a:rPr lang="en-US" altLang="ko-KR" sz="1000" dirty="0">
                <a:latin typeface="+mn-ea"/>
              </a:rPr>
              <a:t> forever </a:t>
            </a:r>
            <a:r>
              <a:rPr lang="en-US" altLang="ko-KR" sz="1000" dirty="0" err="1">
                <a:latin typeface="+mn-ea"/>
              </a:rPr>
              <a:t>preferred_lft</a:t>
            </a:r>
            <a:r>
              <a:rPr lang="en-US" altLang="ko-KR" sz="1000" dirty="0">
                <a:latin typeface="+mn-ea"/>
              </a:rPr>
              <a:t> forever</a:t>
            </a:r>
          </a:p>
          <a:p>
            <a:pPr algn="l"/>
            <a:r>
              <a:rPr lang="en-US" altLang="ko-KR" sz="1000" dirty="0" smtClean="0">
                <a:latin typeface="+mn-ea"/>
              </a:rPr>
              <a:t>    </a:t>
            </a:r>
            <a:r>
              <a:rPr lang="en-US" altLang="ko-KR" sz="1000" dirty="0">
                <a:latin typeface="+mn-ea"/>
              </a:rPr>
              <a:t>inet6 fe80::42:acff:fe11:2/64 scope link </a:t>
            </a: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root@glusterfs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 exec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-it hello2 /bin/bash/</a:t>
            </a:r>
          </a:p>
          <a:p>
            <a:pPr algn="l"/>
            <a:r>
              <a:rPr lang="en-US" altLang="ko-KR" sz="1000" dirty="0"/>
              <a:t>root@8aadfb1607f5</a:t>
            </a:r>
            <a:r>
              <a:rPr lang="en-US" altLang="ko-KR" sz="1000" dirty="0" smtClean="0"/>
              <a:t>#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ip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a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547"/>
              </p:ext>
            </p:extLst>
          </p:nvPr>
        </p:nvGraphicFramePr>
        <p:xfrm>
          <a:off x="647985" y="2195594"/>
          <a:ext cx="9145017" cy="272642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73883"/>
                <a:gridCol w="7971134"/>
              </a:tblGrid>
              <a:tr h="10058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Driver</a:t>
                      </a:r>
                    </a:p>
                  </a:txBody>
                  <a:tcPr marL="54837" marR="54837" marT="27418" marB="274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Description</a:t>
                      </a:r>
                    </a:p>
                  </a:txBody>
                  <a:tcPr marL="54837" marR="54837" marT="27418" marB="27418" anchor="ctr"/>
                </a:tc>
              </a:tr>
              <a:tr h="396665">
                <a:tc>
                  <a:txBody>
                    <a:bodyPr/>
                    <a:lstStyle/>
                    <a:p>
                      <a:r>
                        <a:rPr lang="en-US" sz="1100" dirty="0"/>
                        <a:t>Host</a:t>
                      </a:r>
                    </a:p>
                  </a:txBody>
                  <a:tcPr marL="54837" marR="54837" marT="27418" marB="27418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With the host driver, a container uses the networking stack of the host. There is no namespace separation, and all interfaces on the host can be used directly by the container</a:t>
                      </a:r>
                    </a:p>
                  </a:txBody>
                  <a:tcPr marL="54837" marR="54837" marT="27418" marB="27418" anchor="ctr">
                    <a:solidFill>
                      <a:schemeClr val="accent1"/>
                    </a:solidFill>
                  </a:tcPr>
                </a:tc>
              </a:tr>
              <a:tr h="471039">
                <a:tc>
                  <a:txBody>
                    <a:bodyPr/>
                    <a:lstStyle/>
                    <a:p>
                      <a:r>
                        <a:rPr lang="en-US" sz="1100"/>
                        <a:t>Bridge</a:t>
                      </a:r>
                    </a:p>
                  </a:txBody>
                  <a:tcPr marL="54837" marR="54837" marT="27418" marB="27418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bridge driver creates a Linux bridge on the host that is managed by </a:t>
                      </a:r>
                      <a:r>
                        <a:rPr lang="en-US" sz="1100" dirty="0" err="1"/>
                        <a:t>Docker</a:t>
                      </a:r>
                      <a:r>
                        <a:rPr lang="en-US" sz="1100" dirty="0"/>
                        <a:t>. By default containers on a bridge can communicate with each other. External access to containers can also be configured through the bridge driver</a:t>
                      </a:r>
                    </a:p>
                  </a:txBody>
                  <a:tcPr marL="54837" marR="54837" marT="27418" marB="27418" anchor="ctr">
                    <a:solidFill>
                      <a:schemeClr val="accent1"/>
                    </a:solidFill>
                  </a:tcPr>
                </a:tc>
              </a:tr>
              <a:tr h="471039">
                <a:tc>
                  <a:txBody>
                    <a:bodyPr/>
                    <a:lstStyle/>
                    <a:p>
                      <a:r>
                        <a:rPr lang="en-US" sz="1100"/>
                        <a:t>Overlay</a:t>
                      </a:r>
                    </a:p>
                  </a:txBody>
                  <a:tcPr marL="54837" marR="54837" marT="27418" marB="2741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overlay driver creates an overlay network that supports multi-host networks out of the box. It uses a combination of local Linux bridges and VXLAN to overlay container-to-container communications over physical network infrastructure</a:t>
                      </a:r>
                    </a:p>
                  </a:txBody>
                  <a:tcPr marL="54837" marR="54837" marT="27418" marB="27418" anchor="ctr"/>
                </a:tc>
              </a:tr>
              <a:tr h="694163">
                <a:tc>
                  <a:txBody>
                    <a:bodyPr/>
                    <a:lstStyle/>
                    <a:p>
                      <a:r>
                        <a:rPr lang="en-US" sz="1100"/>
                        <a:t>MACVLAN</a:t>
                      </a:r>
                    </a:p>
                  </a:txBody>
                  <a:tcPr marL="54837" marR="54837" marT="27418" marB="27418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</a:t>
                      </a:r>
                      <a:r>
                        <a:rPr lang="en-US" sz="1100" dirty="0" err="1"/>
                        <a:t>macvlan</a:t>
                      </a:r>
                      <a:r>
                        <a:rPr lang="en-US" sz="1100" dirty="0"/>
                        <a:t> driver uses the MACVLAN bridge mode to establish a connection between container interfaces and a parent host interface (or sub-interfaces). It can be used to provide IP addresses to containers that are routable on the physical network. Additionally VLANs can be trunked to the </a:t>
                      </a:r>
                      <a:r>
                        <a:rPr lang="en-US" sz="1100" dirty="0" err="1"/>
                        <a:t>macvlan</a:t>
                      </a:r>
                      <a:r>
                        <a:rPr lang="en-US" sz="1100" dirty="0"/>
                        <a:t> driver to enforce Layer 2 container segmentation</a:t>
                      </a:r>
                    </a:p>
                  </a:txBody>
                  <a:tcPr marL="54837" marR="54837" marT="27418" marB="27418" anchor="ctr"/>
                </a:tc>
              </a:tr>
              <a:tr h="471039">
                <a:tc>
                  <a:txBody>
                    <a:bodyPr/>
                    <a:lstStyle/>
                    <a:p>
                      <a:r>
                        <a:rPr lang="en-US" sz="1100" dirty="0"/>
                        <a:t>None</a:t>
                      </a:r>
                    </a:p>
                  </a:txBody>
                  <a:tcPr marL="54837" marR="54837" marT="27418" marB="27418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The none driver gives a container its own networking stack and network namespace but does not configure interfaces inside the container. Without additional configuration, the container is completely isolated from the host networking stack</a:t>
                      </a:r>
                    </a:p>
                  </a:txBody>
                  <a:tcPr marL="54837" marR="54837" marT="27418" marB="27418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13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네트워크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48965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네트워크 종류</a:t>
            </a:r>
            <a:r>
              <a:rPr lang="en-US" altLang="ko-KR" sz="1800" b="1" dirty="0" smtClean="0">
                <a:latin typeface="+mn-ea"/>
                <a:ea typeface="+mn-ea"/>
              </a:rPr>
              <a:t>- bridge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4834" y="1206018"/>
            <a:ext cx="9898228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network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ls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NETWORK ID          NAME                DRIVER              SCOPE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13fbab22147e        bridge              </a:t>
            </a:r>
            <a:r>
              <a:rPr lang="en-US" altLang="ko-KR" sz="1000" dirty="0" err="1">
                <a:latin typeface="+mn-ea"/>
                <a:ea typeface="+mn-ea"/>
              </a:rPr>
              <a:t>bridge</a:t>
            </a:r>
            <a:r>
              <a:rPr lang="en-US" altLang="ko-KR" sz="1000" dirty="0">
                <a:latin typeface="+mn-ea"/>
                <a:ea typeface="+mn-ea"/>
              </a:rPr>
              <a:t>              </a:t>
            </a:r>
            <a:r>
              <a:rPr lang="en-US" altLang="ko-KR" sz="1000" dirty="0" smtClean="0">
                <a:latin typeface="+mn-ea"/>
                <a:ea typeface="+mn-ea"/>
              </a:rPr>
              <a:t>local    -</a:t>
            </a:r>
            <a:r>
              <a:rPr lang="en-US" altLang="ko-KR" sz="1000" dirty="0" smtClean="0">
                <a:latin typeface="+mn-ea"/>
                <a:ea typeface="+mn-ea"/>
                <a:sym typeface="Wingdings" panose="05000000000000000000" pitchFamily="2" charset="2"/>
              </a:rPr>
              <a:t> default 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d6c43e76a69c        host                </a:t>
            </a:r>
            <a:r>
              <a:rPr lang="en-US" altLang="ko-KR" sz="1000" dirty="0" err="1">
                <a:latin typeface="+mn-ea"/>
                <a:ea typeface="+mn-ea"/>
              </a:rPr>
              <a:t>host</a:t>
            </a:r>
            <a:r>
              <a:rPr lang="en-US" altLang="ko-KR" sz="1000" dirty="0">
                <a:latin typeface="+mn-ea"/>
                <a:ea typeface="+mn-ea"/>
              </a:rPr>
              <a:t>                local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e8e9d0b64668        none                null                local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network inspect bridge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{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"Name": "bridge",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"Id": "13fbab22147ea305d10d1790cf460f7291999b6561258c5a41af04a24a2d94f7",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"Scope": "local",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"Driver": "bridge</a:t>
            </a:r>
            <a:r>
              <a:rPr lang="en-US" altLang="ko-KR" sz="1000" dirty="0">
                <a:latin typeface="+mn-ea"/>
                <a:ea typeface="+mn-ea"/>
              </a:rPr>
              <a:t>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"EnableIPv6": false,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"IPAM": {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"Driver": "default",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"Options": null,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</a:t>
            </a:r>
            <a:r>
              <a:rPr lang="en-US" altLang="ko-KR" sz="1000" dirty="0" err="1">
                <a:latin typeface="+mn-ea"/>
                <a:ea typeface="+mn-ea"/>
              </a:rPr>
              <a:t>Config</a:t>
            </a:r>
            <a:r>
              <a:rPr lang="en-US" altLang="ko-KR" sz="1000" dirty="0">
                <a:latin typeface="+mn-ea"/>
                <a:ea typeface="+mn-ea"/>
              </a:rPr>
              <a:t>": [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{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    "Subnet": "172.17.0.0/16"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}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},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"Internal": false,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"Containers": {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"d73517228d37ff30facb9bb738cb0f1df6b538cac5f02909b6ef3f6e7d9f0a3f": {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"Name": "hello",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"</a:t>
            </a:r>
            <a:r>
              <a:rPr lang="en-US" altLang="ko-KR" sz="1000" dirty="0" err="1">
                <a:latin typeface="+mn-ea"/>
                <a:ea typeface="+mn-ea"/>
              </a:rPr>
              <a:t>EndpointID</a:t>
            </a:r>
            <a:r>
              <a:rPr lang="en-US" altLang="ko-KR" sz="1000" dirty="0">
                <a:latin typeface="+mn-ea"/>
                <a:ea typeface="+mn-ea"/>
              </a:rPr>
              <a:t>": "4d45e603722f2fa9a921d5c44179fab8bf5ab70920facacb686690269e7b8cc5",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"</a:t>
            </a:r>
            <a:r>
              <a:rPr lang="en-US" altLang="ko-KR" sz="1000" dirty="0" err="1">
                <a:latin typeface="+mn-ea"/>
                <a:ea typeface="+mn-ea"/>
              </a:rPr>
              <a:t>MacAddress</a:t>
            </a:r>
            <a:r>
              <a:rPr lang="en-US" altLang="ko-KR" sz="1000" dirty="0">
                <a:latin typeface="+mn-ea"/>
                <a:ea typeface="+mn-ea"/>
              </a:rPr>
              <a:t>": "02:42:ac:11:00:02",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"IPv4Address": "172.17.0.2/16",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"IPv6Address": ""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}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},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"Options": {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</a:t>
            </a:r>
            <a:r>
              <a:rPr lang="en-US" altLang="ko-KR" sz="1000" dirty="0" err="1">
                <a:latin typeface="+mn-ea"/>
                <a:ea typeface="+mn-ea"/>
              </a:rPr>
              <a:t>com.docker.network.bridge.default_bridge</a:t>
            </a:r>
            <a:r>
              <a:rPr lang="en-US" altLang="ko-KR" sz="1000" dirty="0">
                <a:latin typeface="+mn-ea"/>
                <a:ea typeface="+mn-ea"/>
              </a:rPr>
              <a:t>": "true",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</a:t>
            </a:r>
            <a:r>
              <a:rPr lang="en-US" altLang="ko-KR" sz="1000" dirty="0" err="1">
                <a:latin typeface="+mn-ea"/>
                <a:ea typeface="+mn-ea"/>
              </a:rPr>
              <a:t>com.docker.network.bridge.enable_icc</a:t>
            </a:r>
            <a:r>
              <a:rPr lang="en-US" altLang="ko-KR" sz="1000" dirty="0">
                <a:latin typeface="+mn-ea"/>
                <a:ea typeface="+mn-ea"/>
              </a:rPr>
              <a:t>": "true",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</a:t>
            </a:r>
            <a:r>
              <a:rPr lang="en-US" altLang="ko-KR" sz="1000" dirty="0" err="1">
                <a:latin typeface="+mn-ea"/>
                <a:ea typeface="+mn-ea"/>
              </a:rPr>
              <a:t>com.docker.network.bridge.enable_ip_masquerade</a:t>
            </a:r>
            <a:r>
              <a:rPr lang="en-US" altLang="ko-KR" sz="1000" dirty="0">
                <a:latin typeface="+mn-ea"/>
                <a:ea typeface="+mn-ea"/>
              </a:rPr>
              <a:t>": "true",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"com.docker.network.bridge.host_binding_ipv4": "0.0.0.0",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"com.docker.network.bridge.name": "docker0",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</a:t>
            </a:r>
            <a:r>
              <a:rPr lang="en-US" altLang="ko-KR" sz="1000" dirty="0" err="1">
                <a:latin typeface="+mn-ea"/>
                <a:ea typeface="+mn-ea"/>
              </a:rPr>
              <a:t>com.docker.network.driver.mtu</a:t>
            </a:r>
            <a:r>
              <a:rPr lang="en-US" altLang="ko-KR" sz="1000" dirty="0">
                <a:latin typeface="+mn-ea"/>
                <a:ea typeface="+mn-ea"/>
              </a:rPr>
              <a:t>": "1500"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},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"Labels": {}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}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]</a:t>
            </a:r>
          </a:p>
          <a:p>
            <a:pPr algn="l"/>
            <a:endParaRPr lang="en-US" altLang="ko-KR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812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001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>
                <a:latin typeface="+mn-ea"/>
              </a:rPr>
              <a:t>네트워크 종류</a:t>
            </a:r>
            <a:r>
              <a:rPr lang="en-US" altLang="ko-KR" sz="1800" b="1" dirty="0">
                <a:latin typeface="+mn-ea"/>
              </a:rPr>
              <a:t>- </a:t>
            </a:r>
            <a:r>
              <a:rPr lang="en-US" altLang="ko-KR" sz="1800" b="1" dirty="0" smtClean="0">
                <a:latin typeface="+mn-ea"/>
              </a:rPr>
              <a:t>bridge</a:t>
            </a: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docker0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이라는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리눅스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브리지에 컨테이너가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veth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인터페이스로 연결됨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brctl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show)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케이블간 연결은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veth@if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숫자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~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eth0@if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숫자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+1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로 연결됨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 네트워크는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container id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로 된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namespace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에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생성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7946" y="1888368"/>
            <a:ext cx="950505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 smtClean="0">
                <a:latin typeface="+mn-ea"/>
              </a:rPr>
              <a:t>root@salt-master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example]#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yum install bridge-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utils</a:t>
            </a:r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a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5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: docker0</a:t>
            </a:r>
            <a:r>
              <a:rPr lang="en-US" altLang="ko-KR" sz="1000" dirty="0">
                <a:latin typeface="+mn-ea"/>
              </a:rPr>
              <a:t>: &lt;BROADCAST,MULTICAST,UP,LOWER_UP&gt; </a:t>
            </a:r>
            <a:r>
              <a:rPr lang="en-US" altLang="ko-KR" sz="1000" dirty="0" err="1">
                <a:latin typeface="+mn-ea"/>
              </a:rPr>
              <a:t>mtu</a:t>
            </a:r>
            <a:r>
              <a:rPr lang="en-US" altLang="ko-KR" sz="1000" dirty="0">
                <a:latin typeface="+mn-ea"/>
              </a:rPr>
              <a:t> 1500 </a:t>
            </a:r>
            <a:r>
              <a:rPr lang="en-US" altLang="ko-KR" sz="1000" dirty="0" err="1">
                <a:latin typeface="+mn-ea"/>
              </a:rPr>
              <a:t>qdisc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noqueue</a:t>
            </a:r>
            <a:r>
              <a:rPr lang="en-US" altLang="ko-KR" sz="1000" dirty="0">
                <a:latin typeface="+mn-ea"/>
              </a:rPr>
              <a:t> state UP</a:t>
            </a:r>
          </a:p>
          <a:p>
            <a:pPr algn="l"/>
            <a:r>
              <a:rPr lang="en-US" altLang="ko-KR" sz="1000" dirty="0">
                <a:latin typeface="+mn-ea"/>
              </a:rPr>
              <a:t>    link/ether 02:42:b9:53:56:de </a:t>
            </a:r>
            <a:r>
              <a:rPr lang="en-US" altLang="ko-KR" sz="1000" dirty="0" err="1">
                <a:latin typeface="+mn-ea"/>
              </a:rPr>
              <a:t>brd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ff:ff:ff:ff:ff:ff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inet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172.17.42.1/16 </a:t>
            </a:r>
            <a:r>
              <a:rPr lang="en-US" altLang="ko-KR" sz="1000" dirty="0">
                <a:latin typeface="+mn-ea"/>
              </a:rPr>
              <a:t>scope global docker0</a:t>
            </a:r>
          </a:p>
          <a:p>
            <a:pPr algn="l"/>
            <a:r>
              <a:rPr lang="en-US" altLang="ko-KR" sz="1000" dirty="0">
                <a:latin typeface="+mn-ea"/>
              </a:rPr>
              <a:t>       </a:t>
            </a:r>
            <a:r>
              <a:rPr lang="en-US" altLang="ko-KR" sz="1000" dirty="0" err="1">
                <a:latin typeface="+mn-ea"/>
              </a:rPr>
              <a:t>valid_lft</a:t>
            </a:r>
            <a:r>
              <a:rPr lang="en-US" altLang="ko-KR" sz="1000" dirty="0">
                <a:latin typeface="+mn-ea"/>
              </a:rPr>
              <a:t> forever </a:t>
            </a:r>
            <a:r>
              <a:rPr lang="en-US" altLang="ko-KR" sz="1000" dirty="0" err="1">
                <a:latin typeface="+mn-ea"/>
              </a:rPr>
              <a:t>preferred_lft</a:t>
            </a:r>
            <a:r>
              <a:rPr lang="en-US" altLang="ko-KR" sz="1000" dirty="0">
                <a:latin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</a:rPr>
              <a:t>    inet6 fe80::42:b9ff:fe53:56de/64 scope link</a:t>
            </a:r>
          </a:p>
          <a:p>
            <a:pPr algn="l"/>
            <a:r>
              <a:rPr lang="en-US" altLang="ko-KR" sz="1000" dirty="0">
                <a:latin typeface="+mn-ea"/>
              </a:rPr>
              <a:t>       </a:t>
            </a:r>
            <a:r>
              <a:rPr lang="en-US" altLang="ko-KR" sz="1000" dirty="0" err="1">
                <a:latin typeface="+mn-ea"/>
              </a:rPr>
              <a:t>valid_lft</a:t>
            </a:r>
            <a:r>
              <a:rPr lang="en-US" altLang="ko-KR" sz="1000" dirty="0">
                <a:latin typeface="+mn-ea"/>
              </a:rPr>
              <a:t> forever </a:t>
            </a:r>
            <a:r>
              <a:rPr lang="en-US" altLang="ko-KR" sz="1000" dirty="0" err="1">
                <a:latin typeface="+mn-ea"/>
              </a:rPr>
              <a:t>preferred_lft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forever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22</a:t>
            </a:r>
            <a:r>
              <a:rPr lang="en-US" altLang="ko-KR" sz="1000" b="1" dirty="0">
                <a:latin typeface="+mn-ea"/>
              </a:rPr>
              <a:t>: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vethc4912da@if21</a:t>
            </a:r>
            <a:r>
              <a:rPr lang="en-US" altLang="ko-KR" sz="1000" b="1" dirty="0">
                <a:latin typeface="+mn-ea"/>
              </a:rPr>
              <a:t>: &lt;</a:t>
            </a:r>
            <a:r>
              <a:rPr lang="en-US" altLang="ko-KR" sz="1000" dirty="0">
                <a:latin typeface="+mn-ea"/>
              </a:rPr>
              <a:t>BROADCAST,MULTICAST,UP,LOWER_UP&gt; </a:t>
            </a:r>
            <a:r>
              <a:rPr lang="en-US" altLang="ko-KR" sz="1000" dirty="0" err="1">
                <a:latin typeface="+mn-ea"/>
              </a:rPr>
              <a:t>mtu</a:t>
            </a:r>
            <a:r>
              <a:rPr lang="en-US" altLang="ko-KR" sz="1000" dirty="0">
                <a:latin typeface="+mn-ea"/>
              </a:rPr>
              <a:t> 1500 </a:t>
            </a:r>
            <a:r>
              <a:rPr lang="en-US" altLang="ko-KR" sz="1000" dirty="0" err="1">
                <a:latin typeface="+mn-ea"/>
              </a:rPr>
              <a:t>qdisc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noqueue</a:t>
            </a:r>
            <a:r>
              <a:rPr lang="en-US" altLang="ko-KR" sz="1000" dirty="0">
                <a:latin typeface="+mn-ea"/>
              </a:rPr>
              <a:t> master docker0 state UP</a:t>
            </a:r>
          </a:p>
          <a:p>
            <a:pPr algn="l"/>
            <a:r>
              <a:rPr lang="en-US" altLang="ko-KR" sz="1000" dirty="0">
                <a:latin typeface="+mn-ea"/>
              </a:rPr>
              <a:t>    link/ether ca:06:d9:21:26:a9 </a:t>
            </a:r>
            <a:r>
              <a:rPr lang="en-US" altLang="ko-KR" sz="1000" dirty="0" err="1">
                <a:latin typeface="+mn-ea"/>
              </a:rPr>
              <a:t>brd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ff:ff:ff:ff:ff:ff</a:t>
            </a:r>
            <a:r>
              <a:rPr lang="en-US" altLang="ko-KR" sz="1000" dirty="0">
                <a:latin typeface="+mn-ea"/>
              </a:rPr>
              <a:t> link-</a:t>
            </a:r>
            <a:r>
              <a:rPr lang="en-US" altLang="ko-KR" sz="1000" dirty="0" err="1">
                <a:latin typeface="+mn-ea"/>
              </a:rPr>
              <a:t>netnsid</a:t>
            </a:r>
            <a:r>
              <a:rPr lang="en-US" altLang="ko-KR" sz="1000" dirty="0">
                <a:latin typeface="+mn-ea"/>
              </a:rPr>
              <a:t> 0</a:t>
            </a:r>
          </a:p>
          <a:p>
            <a:pPr algn="l"/>
            <a:r>
              <a:rPr lang="en-US" altLang="ko-KR" sz="1000" dirty="0">
                <a:latin typeface="+mn-ea"/>
              </a:rPr>
              <a:t>    inet6 fe80::c806:d9ff:fe21:26a9/64 scope link</a:t>
            </a:r>
          </a:p>
          <a:p>
            <a:pPr algn="l"/>
            <a:r>
              <a:rPr lang="en-US" altLang="ko-KR" sz="1000" dirty="0">
                <a:latin typeface="+mn-ea"/>
              </a:rPr>
              <a:t>       </a:t>
            </a:r>
            <a:r>
              <a:rPr lang="en-US" altLang="ko-KR" sz="1000" dirty="0" err="1">
                <a:latin typeface="+mn-ea"/>
              </a:rPr>
              <a:t>valid_lft</a:t>
            </a:r>
            <a:r>
              <a:rPr lang="en-US" altLang="ko-KR" sz="1000" dirty="0">
                <a:latin typeface="+mn-ea"/>
              </a:rPr>
              <a:t> forever </a:t>
            </a:r>
            <a:r>
              <a:rPr lang="en-US" altLang="ko-KR" sz="1000" dirty="0" err="1">
                <a:latin typeface="+mn-ea"/>
              </a:rPr>
              <a:t>preferred_lft</a:t>
            </a:r>
            <a:r>
              <a:rPr lang="en-US" altLang="ko-KR" sz="1000" dirty="0">
                <a:latin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</a:rPr>
              <a:t>26: v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eth3313fdc@if25</a:t>
            </a:r>
            <a:r>
              <a:rPr lang="en-US" altLang="ko-KR" sz="1000" dirty="0">
                <a:latin typeface="+mn-ea"/>
              </a:rPr>
              <a:t>: &lt;BROADCAST,MULTICAST,UP,LOWER_UP&gt; </a:t>
            </a:r>
            <a:r>
              <a:rPr lang="en-US" altLang="ko-KR" sz="1000" dirty="0" err="1">
                <a:latin typeface="+mn-ea"/>
              </a:rPr>
              <a:t>mtu</a:t>
            </a:r>
            <a:r>
              <a:rPr lang="en-US" altLang="ko-KR" sz="1000" dirty="0">
                <a:latin typeface="+mn-ea"/>
              </a:rPr>
              <a:t> 1500 </a:t>
            </a:r>
            <a:r>
              <a:rPr lang="en-US" altLang="ko-KR" sz="1000" dirty="0" err="1">
                <a:latin typeface="+mn-ea"/>
              </a:rPr>
              <a:t>qdisc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noqueue</a:t>
            </a:r>
            <a:r>
              <a:rPr lang="en-US" altLang="ko-KR" sz="1000" dirty="0">
                <a:latin typeface="+mn-ea"/>
              </a:rPr>
              <a:t> master docker0 state UP</a:t>
            </a:r>
          </a:p>
          <a:p>
            <a:pPr algn="l"/>
            <a:r>
              <a:rPr lang="en-US" altLang="ko-KR" sz="1000" dirty="0">
                <a:latin typeface="+mn-ea"/>
              </a:rPr>
              <a:t>    link/ether d2:53:c0:e3:32:c9 </a:t>
            </a:r>
            <a:r>
              <a:rPr lang="en-US" altLang="ko-KR" sz="1000" dirty="0" err="1">
                <a:latin typeface="+mn-ea"/>
              </a:rPr>
              <a:t>brd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ff:ff:ff:ff:ff:ff</a:t>
            </a:r>
            <a:r>
              <a:rPr lang="en-US" altLang="ko-KR" sz="1000" dirty="0">
                <a:latin typeface="+mn-ea"/>
              </a:rPr>
              <a:t> link-</a:t>
            </a:r>
            <a:r>
              <a:rPr lang="en-US" altLang="ko-KR" sz="1000" dirty="0" err="1">
                <a:latin typeface="+mn-ea"/>
              </a:rPr>
              <a:t>netnsid</a:t>
            </a:r>
            <a:r>
              <a:rPr lang="en-US" altLang="ko-KR" sz="1000" dirty="0">
                <a:latin typeface="+mn-ea"/>
              </a:rPr>
              <a:t> 1</a:t>
            </a:r>
          </a:p>
          <a:p>
            <a:pPr algn="l"/>
            <a:r>
              <a:rPr lang="en-US" altLang="ko-KR" sz="1000" dirty="0">
                <a:latin typeface="+mn-ea"/>
              </a:rPr>
              <a:t>    inet6 fe80::d053:c0ff:fee3:32c9/64 scope link</a:t>
            </a:r>
          </a:p>
          <a:p>
            <a:pPr algn="l"/>
            <a:r>
              <a:rPr lang="en-US" altLang="ko-KR" sz="1000" dirty="0">
                <a:latin typeface="+mn-ea"/>
              </a:rPr>
              <a:t>       </a:t>
            </a:r>
            <a:r>
              <a:rPr lang="en-US" altLang="ko-KR" sz="1000" dirty="0" err="1">
                <a:latin typeface="+mn-ea"/>
              </a:rPr>
              <a:t>valid_lft</a:t>
            </a:r>
            <a:r>
              <a:rPr lang="en-US" altLang="ko-KR" sz="1000" dirty="0">
                <a:latin typeface="+mn-ea"/>
              </a:rPr>
              <a:t> forever </a:t>
            </a:r>
            <a:r>
              <a:rPr lang="en-US" altLang="ko-KR" sz="1000" dirty="0" err="1">
                <a:latin typeface="+mn-ea"/>
              </a:rPr>
              <a:t>preferred_lft</a:t>
            </a:r>
            <a:r>
              <a:rPr lang="en-US" altLang="ko-KR" sz="1000" dirty="0">
                <a:latin typeface="+mn-ea"/>
              </a:rPr>
              <a:t> forever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brctl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show</a:t>
            </a:r>
          </a:p>
          <a:p>
            <a:pPr algn="l"/>
            <a:r>
              <a:rPr lang="en-US" altLang="ko-KR" sz="1000" dirty="0">
                <a:latin typeface="+mn-ea"/>
              </a:rPr>
              <a:t>bridge name     bridge id               STP enabled     interfaces</a:t>
            </a:r>
          </a:p>
          <a:p>
            <a:pPr algn="l"/>
            <a:r>
              <a:rPr lang="en-US" altLang="ko-KR" sz="1000" dirty="0">
                <a:latin typeface="+mn-ea"/>
              </a:rPr>
              <a:t>docker0         8000.0242b95356de       no             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veth3313fdc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                                 </a:t>
            </a:r>
            <a:r>
              <a:rPr lang="en-US" altLang="ko-KR" sz="1000" dirty="0" smtClean="0">
                <a:latin typeface="+mn-ea"/>
              </a:rPr>
              <a:t>                    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vethc4912da</a:t>
            </a:r>
            <a:endParaRPr lang="en-US" altLang="ko-KR" sz="1000" dirty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CONTAINER ID        IMAGE               COMMAND                  CREATED             STATUS              PORTS                         NAMES</a:t>
            </a:r>
          </a:p>
          <a:p>
            <a:pPr algn="l"/>
            <a:r>
              <a:rPr lang="en-US" altLang="ko-KR" sz="1000" dirty="0">
                <a:latin typeface="+mn-ea"/>
              </a:rPr>
              <a:t>2862277c0cfc        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               "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 -g 'daemon off"   10 minutes ago      Up 10 minutes       443/</a:t>
            </a:r>
            <a:r>
              <a:rPr lang="en-US" altLang="ko-KR" sz="1000" dirty="0" err="1">
                <a:latin typeface="+mn-ea"/>
              </a:rPr>
              <a:t>tcp</a:t>
            </a:r>
            <a:r>
              <a:rPr lang="en-US" altLang="ko-KR" sz="1000" dirty="0">
                <a:latin typeface="+mn-ea"/>
              </a:rPr>
              <a:t>, 0.0.0.0:80-&gt;80/</a:t>
            </a:r>
            <a:r>
              <a:rPr lang="en-US" altLang="ko-KR" sz="1000" dirty="0" err="1">
                <a:latin typeface="+mn-ea"/>
              </a:rPr>
              <a:t>tcp</a:t>
            </a:r>
            <a:r>
              <a:rPr lang="en-US" altLang="ko-KR" sz="1000" dirty="0">
                <a:latin typeface="+mn-ea"/>
              </a:rPr>
              <a:t>   web1</a:t>
            </a:r>
          </a:p>
          <a:p>
            <a:pPr algn="l"/>
            <a:r>
              <a:rPr lang="en-US" altLang="ko-KR" sz="1000" dirty="0">
                <a:latin typeface="+mn-ea"/>
              </a:rPr>
              <a:t>4012d1bdfce7        mongo               "/entrypoint.sh mongo"   18 minutes ago      Up 18 </a:t>
            </a:r>
            <a:r>
              <a:rPr lang="en-US" altLang="ko-KR" sz="1000" dirty="0" smtClean="0">
                <a:latin typeface="+mn-ea"/>
              </a:rPr>
              <a:t>minutes 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exec 2862277c0cfc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r</a:t>
            </a:r>
          </a:p>
          <a:p>
            <a:pPr algn="l"/>
            <a:r>
              <a:rPr lang="en-US" altLang="ko-KR" sz="1000" dirty="0">
                <a:latin typeface="+mn-ea"/>
              </a:rPr>
              <a:t>default via 172.17.42.1 </a:t>
            </a:r>
            <a:r>
              <a:rPr lang="en-US" altLang="ko-KR" sz="1000" dirty="0" err="1">
                <a:latin typeface="+mn-ea"/>
              </a:rPr>
              <a:t>dev</a:t>
            </a:r>
            <a:r>
              <a:rPr lang="en-US" altLang="ko-KR" sz="1000" dirty="0">
                <a:latin typeface="+mn-ea"/>
              </a:rPr>
              <a:t> eth0</a:t>
            </a:r>
          </a:p>
          <a:p>
            <a:pPr algn="l"/>
            <a:r>
              <a:rPr lang="en-US" altLang="ko-KR" sz="1000" dirty="0">
                <a:latin typeface="+mn-ea"/>
              </a:rPr>
              <a:t>172.17.0.0/16 </a:t>
            </a:r>
            <a:r>
              <a:rPr lang="en-US" altLang="ko-KR" sz="1000" dirty="0" err="1">
                <a:latin typeface="+mn-ea"/>
              </a:rPr>
              <a:t>dev</a:t>
            </a:r>
            <a:r>
              <a:rPr lang="en-US" altLang="ko-KR" sz="1000" dirty="0">
                <a:latin typeface="+mn-ea"/>
              </a:rPr>
              <a:t> eth0  proto kernel  scope link  </a:t>
            </a:r>
            <a:r>
              <a:rPr lang="en-US" altLang="ko-KR" sz="1000" dirty="0" err="1">
                <a:latin typeface="+mn-ea"/>
              </a:rPr>
              <a:t>src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172.17.0.10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exec 4012d1bdfce7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r</a:t>
            </a:r>
          </a:p>
          <a:p>
            <a:pPr algn="l"/>
            <a:r>
              <a:rPr lang="en-US" altLang="ko-KR" sz="1000" dirty="0">
                <a:latin typeface="+mn-ea"/>
              </a:rPr>
              <a:t>default via 172.17.42.1 </a:t>
            </a:r>
            <a:r>
              <a:rPr lang="en-US" altLang="ko-KR" sz="1000" dirty="0" err="1">
                <a:latin typeface="+mn-ea"/>
              </a:rPr>
              <a:t>dev</a:t>
            </a:r>
            <a:r>
              <a:rPr lang="en-US" altLang="ko-KR" sz="1000" dirty="0">
                <a:latin typeface="+mn-ea"/>
              </a:rPr>
              <a:t> eth0</a:t>
            </a:r>
          </a:p>
          <a:p>
            <a:pPr algn="l"/>
            <a:r>
              <a:rPr lang="en-US" altLang="ko-KR" sz="1000" dirty="0">
                <a:latin typeface="+mn-ea"/>
              </a:rPr>
              <a:t>172.17.0.0/16 </a:t>
            </a:r>
            <a:r>
              <a:rPr lang="en-US" altLang="ko-KR" sz="1000" dirty="0" err="1">
                <a:latin typeface="+mn-ea"/>
              </a:rPr>
              <a:t>dev</a:t>
            </a:r>
            <a:r>
              <a:rPr lang="en-US" altLang="ko-KR" sz="1000" dirty="0">
                <a:latin typeface="+mn-ea"/>
              </a:rPr>
              <a:t> eth0  proto kernel  scope link  </a:t>
            </a:r>
            <a:r>
              <a:rPr lang="en-US" altLang="ko-KR" sz="1000" dirty="0" err="1">
                <a:latin typeface="+mn-ea"/>
              </a:rPr>
              <a:t>src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172.17.0.8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3074" name="Picture 2" descr="http://cfile7.uf.tistory.com/original/2750F23D55A37EF80169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27" y="2430289"/>
            <a:ext cx="3590604" cy="454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네트워크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63727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네트워크 종류</a:t>
            </a:r>
            <a:r>
              <a:rPr lang="en-US" altLang="ko-KR" sz="1800" b="1" dirty="0" smtClean="0">
                <a:latin typeface="+mn-ea"/>
                <a:ea typeface="+mn-ea"/>
              </a:rPr>
              <a:t>- user define bridge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4834" y="1206018"/>
            <a:ext cx="7629976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#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network create --driver bridge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isolated_nw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network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ls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NETWORK ID          NAME                DRIVER              SCOPE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b20d62c85950        bridge              </a:t>
            </a:r>
            <a:r>
              <a:rPr lang="en-US" altLang="ko-KR" sz="1000" dirty="0" err="1">
                <a:latin typeface="+mn-ea"/>
                <a:ea typeface="+mn-ea"/>
              </a:rPr>
              <a:t>bridge</a:t>
            </a:r>
            <a:r>
              <a:rPr lang="en-US" altLang="ko-KR" sz="1000" dirty="0">
                <a:latin typeface="+mn-ea"/>
                <a:ea typeface="+mn-ea"/>
              </a:rPr>
              <a:t>              local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f5805744dc61        host                </a:t>
            </a:r>
            <a:r>
              <a:rPr lang="en-US" altLang="ko-KR" sz="1000" dirty="0" err="1">
                <a:latin typeface="+mn-ea"/>
                <a:ea typeface="+mn-ea"/>
              </a:rPr>
              <a:t>host</a:t>
            </a:r>
            <a:r>
              <a:rPr lang="en-US" altLang="ko-KR" sz="1000" dirty="0">
                <a:latin typeface="+mn-ea"/>
                <a:ea typeface="+mn-ea"/>
              </a:rPr>
              <a:t>                local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6397e1cf3683        </a:t>
            </a:r>
            <a:r>
              <a:rPr lang="en-US" altLang="ko-KR" sz="1000" dirty="0" err="1">
                <a:latin typeface="+mn-ea"/>
                <a:ea typeface="+mn-ea"/>
              </a:rPr>
              <a:t>isolated_nw</a:t>
            </a:r>
            <a:r>
              <a:rPr lang="en-US" altLang="ko-KR" sz="1000" dirty="0">
                <a:latin typeface="+mn-ea"/>
                <a:ea typeface="+mn-ea"/>
              </a:rPr>
              <a:t>         bridge              local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b206c0ee9a81        none                null                local</a:t>
            </a:r>
          </a:p>
          <a:p>
            <a:pPr algn="l"/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#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run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itd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--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name=container2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-P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httpd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#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network connect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isolated_nw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0eaa5aae0205</a:t>
            </a:r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brctl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show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bridge name     bridge id               STP enabled     interfaces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br-6397e1cf3683         8000.0242d5dad3d1       no              vethb225b10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                                        vethba5ec09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br-dc556d6f1b18         8000.0242c5800c88       no              veth98184eb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docker0         8000.0242b1200ae6       no              vethf056d8a</a:t>
            </a:r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exec -it 0eaa5aae0205 bash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root@0eaa5aae0205:/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/local/apache2#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a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1: lo: &lt;LOOPBACK,UP,LOWER_UP&gt; </a:t>
            </a:r>
            <a:r>
              <a:rPr lang="en-US" altLang="ko-KR" sz="1000" dirty="0" err="1">
                <a:latin typeface="+mn-ea"/>
                <a:ea typeface="+mn-ea"/>
              </a:rPr>
              <a:t>mtu</a:t>
            </a:r>
            <a:r>
              <a:rPr lang="en-US" altLang="ko-KR" sz="1000" dirty="0">
                <a:latin typeface="+mn-ea"/>
                <a:ea typeface="+mn-ea"/>
              </a:rPr>
              <a:t> 65536 </a:t>
            </a:r>
            <a:r>
              <a:rPr lang="en-US" altLang="ko-KR" sz="1000" dirty="0" err="1">
                <a:latin typeface="+mn-ea"/>
                <a:ea typeface="+mn-ea"/>
              </a:rPr>
              <a:t>qdisc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noqueue</a:t>
            </a:r>
            <a:r>
              <a:rPr lang="en-US" altLang="ko-KR" sz="1000" dirty="0">
                <a:latin typeface="+mn-ea"/>
                <a:ea typeface="+mn-ea"/>
              </a:rPr>
              <a:t> state UNKNOWN group default </a:t>
            </a:r>
            <a:r>
              <a:rPr lang="en-US" altLang="ko-KR" sz="1000" dirty="0" err="1">
                <a:latin typeface="+mn-ea"/>
                <a:ea typeface="+mn-ea"/>
              </a:rPr>
              <a:t>qlen</a:t>
            </a:r>
            <a:r>
              <a:rPr lang="en-US" altLang="ko-KR" sz="1000" dirty="0">
                <a:latin typeface="+mn-ea"/>
                <a:ea typeface="+mn-ea"/>
              </a:rPr>
              <a:t> 1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link/loopback 00:00:00:00:00:00 </a:t>
            </a:r>
            <a:r>
              <a:rPr lang="en-US" altLang="ko-KR" sz="1000" dirty="0" err="1">
                <a:latin typeface="+mn-ea"/>
                <a:ea typeface="+mn-ea"/>
              </a:rPr>
              <a:t>brd</a:t>
            </a:r>
            <a:r>
              <a:rPr lang="en-US" altLang="ko-KR" sz="1000" dirty="0">
                <a:latin typeface="+mn-ea"/>
                <a:ea typeface="+mn-ea"/>
              </a:rPr>
              <a:t> 00:00:00:00:00:00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</a:t>
            </a:r>
            <a:r>
              <a:rPr lang="en-US" altLang="ko-KR" sz="1000" dirty="0" err="1">
                <a:latin typeface="+mn-ea"/>
                <a:ea typeface="+mn-ea"/>
              </a:rPr>
              <a:t>inet</a:t>
            </a:r>
            <a:r>
              <a:rPr lang="en-US" altLang="ko-KR" sz="1000" dirty="0">
                <a:latin typeface="+mn-ea"/>
                <a:ea typeface="+mn-ea"/>
              </a:rPr>
              <a:t> 127.0.0.1/8 scope host lo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inet6 ::1/128 scope host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75: eth0@if76: &lt;BROADCAST,MULTICAST,UP,LOWER_UP&gt; </a:t>
            </a:r>
            <a:r>
              <a:rPr lang="en-US" altLang="ko-KR" sz="1000" dirty="0" err="1">
                <a:latin typeface="+mn-ea"/>
                <a:ea typeface="+mn-ea"/>
              </a:rPr>
              <a:t>mtu</a:t>
            </a:r>
            <a:r>
              <a:rPr lang="en-US" altLang="ko-KR" sz="1000" dirty="0">
                <a:latin typeface="+mn-ea"/>
                <a:ea typeface="+mn-ea"/>
              </a:rPr>
              <a:t> 1500 </a:t>
            </a:r>
            <a:r>
              <a:rPr lang="en-US" altLang="ko-KR" sz="1000" dirty="0" err="1">
                <a:latin typeface="+mn-ea"/>
                <a:ea typeface="+mn-ea"/>
              </a:rPr>
              <a:t>qdisc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noqueue</a:t>
            </a:r>
            <a:r>
              <a:rPr lang="en-US" altLang="ko-KR" sz="1000" dirty="0">
                <a:latin typeface="+mn-ea"/>
                <a:ea typeface="+mn-ea"/>
              </a:rPr>
              <a:t> state UP group default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link/ether 02:42:ac:11:00:02 </a:t>
            </a:r>
            <a:r>
              <a:rPr lang="en-US" altLang="ko-KR" sz="1000" dirty="0" err="1">
                <a:latin typeface="+mn-ea"/>
                <a:ea typeface="+mn-ea"/>
              </a:rPr>
              <a:t>brd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ff:ff:ff:ff:ff:ff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</a:t>
            </a:r>
            <a:r>
              <a:rPr lang="en-US" altLang="ko-KR" sz="1000" dirty="0" err="1">
                <a:latin typeface="+mn-ea"/>
                <a:ea typeface="+mn-ea"/>
              </a:rPr>
              <a:t>inet</a:t>
            </a:r>
            <a:r>
              <a:rPr lang="en-US" altLang="ko-KR" sz="1000" dirty="0">
                <a:latin typeface="+mn-ea"/>
                <a:ea typeface="+mn-ea"/>
              </a:rPr>
              <a:t> 172.17.0.2/16 scope global eth0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inet6 fe80::42:acff:fe11:2/64 scope link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77: eth1@if78: &lt;BROADCAST,MULTICAST,UP,LOWER_UP&gt; </a:t>
            </a:r>
            <a:r>
              <a:rPr lang="en-US" altLang="ko-KR" sz="1000" dirty="0" err="1">
                <a:latin typeface="+mn-ea"/>
                <a:ea typeface="+mn-ea"/>
              </a:rPr>
              <a:t>mtu</a:t>
            </a:r>
            <a:r>
              <a:rPr lang="en-US" altLang="ko-KR" sz="1000" dirty="0">
                <a:latin typeface="+mn-ea"/>
                <a:ea typeface="+mn-ea"/>
              </a:rPr>
              <a:t> 1500 </a:t>
            </a:r>
            <a:r>
              <a:rPr lang="en-US" altLang="ko-KR" sz="1000" dirty="0" err="1">
                <a:latin typeface="+mn-ea"/>
                <a:ea typeface="+mn-ea"/>
              </a:rPr>
              <a:t>qdisc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noqueue</a:t>
            </a:r>
            <a:r>
              <a:rPr lang="en-US" altLang="ko-KR" sz="1000" dirty="0">
                <a:latin typeface="+mn-ea"/>
                <a:ea typeface="+mn-ea"/>
              </a:rPr>
              <a:t> state UP group default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link/ether 02:42:ac:12:00:04 </a:t>
            </a:r>
            <a:r>
              <a:rPr lang="en-US" altLang="ko-KR" sz="1000" dirty="0" err="1">
                <a:latin typeface="+mn-ea"/>
                <a:ea typeface="+mn-ea"/>
              </a:rPr>
              <a:t>brd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ff:ff:ff:ff:ff:ff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</a:t>
            </a:r>
            <a:r>
              <a:rPr lang="en-US" altLang="ko-KR" sz="1000" dirty="0" err="1">
                <a:latin typeface="+mn-ea"/>
                <a:ea typeface="+mn-ea"/>
              </a:rPr>
              <a:t>inet</a:t>
            </a:r>
            <a:r>
              <a:rPr lang="en-US" altLang="ko-KR" sz="1000" dirty="0">
                <a:latin typeface="+mn-ea"/>
                <a:ea typeface="+mn-ea"/>
              </a:rPr>
              <a:t> 172.18.0.4/16 scope global eth1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inet6 fe80::42:acff:fe12:4/64 scope link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root@0eaa5aae0205:/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/local/apache2#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cat 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etc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resolv.conf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search </a:t>
            </a:r>
            <a:r>
              <a:rPr lang="en-US" altLang="ko-KR" sz="1000" dirty="0" err="1">
                <a:latin typeface="+mn-ea"/>
                <a:ea typeface="+mn-ea"/>
              </a:rPr>
              <a:t>localdomain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 err="1">
                <a:latin typeface="+mn-ea"/>
                <a:ea typeface="+mn-ea"/>
              </a:rPr>
              <a:t>nameserver</a:t>
            </a:r>
            <a:r>
              <a:rPr lang="en-US" altLang="ko-KR" sz="1000" dirty="0">
                <a:latin typeface="+mn-ea"/>
                <a:ea typeface="+mn-ea"/>
              </a:rPr>
              <a:t> 127.0.0.11</a:t>
            </a:r>
          </a:p>
          <a:p>
            <a:pPr algn="l"/>
            <a:r>
              <a:rPr lang="en-US" altLang="ko-KR" sz="1000">
                <a:latin typeface="+mn-ea"/>
                <a:ea typeface="+mn-ea"/>
              </a:rPr>
              <a:t>options </a:t>
            </a:r>
            <a:r>
              <a:rPr lang="en-US" altLang="ko-KR" sz="1000" smtClean="0">
                <a:latin typeface="+mn-ea"/>
                <a:ea typeface="+mn-ea"/>
              </a:rPr>
              <a:t>ndots:0</a:t>
            </a:r>
            <a:endParaRPr lang="en-US" altLang="ko-KR" sz="1000" dirty="0">
              <a:latin typeface="+mn-ea"/>
              <a:ea typeface="+mn-ea"/>
            </a:endParaRPr>
          </a:p>
        </p:txBody>
      </p:sp>
      <p:pic>
        <p:nvPicPr>
          <p:cNvPr id="1026" name="Picture 2" descr="C:\Users\user\Desktop\wor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42" y="882209"/>
            <a:ext cx="4293455" cy="295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92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네트워크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48965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네트워크 종류</a:t>
            </a:r>
            <a:r>
              <a:rPr lang="en-US" altLang="ko-KR" sz="1800" b="1" dirty="0" smtClean="0">
                <a:latin typeface="+mn-ea"/>
                <a:ea typeface="+mn-ea"/>
              </a:rPr>
              <a:t>-host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4834" y="1206018"/>
            <a:ext cx="9898228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run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-d –P --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net=host --name web02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httpd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exec web02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a  ( host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에서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ip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a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정보와 동일함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1: lo: &lt;LOOPBACK,UP,LOWER_UP&gt; </a:t>
            </a:r>
            <a:r>
              <a:rPr lang="en-US" altLang="ko-KR" sz="1000" dirty="0" err="1">
                <a:latin typeface="+mn-ea"/>
                <a:ea typeface="+mn-ea"/>
              </a:rPr>
              <a:t>mtu</a:t>
            </a:r>
            <a:r>
              <a:rPr lang="en-US" altLang="ko-KR" sz="1000" dirty="0">
                <a:latin typeface="+mn-ea"/>
                <a:ea typeface="+mn-ea"/>
              </a:rPr>
              <a:t> 65536 </a:t>
            </a:r>
            <a:r>
              <a:rPr lang="en-US" altLang="ko-KR" sz="1000" dirty="0" err="1">
                <a:latin typeface="+mn-ea"/>
                <a:ea typeface="+mn-ea"/>
              </a:rPr>
              <a:t>qdisc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noqueue</a:t>
            </a:r>
            <a:r>
              <a:rPr lang="en-US" altLang="ko-KR" sz="1000" dirty="0">
                <a:latin typeface="+mn-ea"/>
                <a:ea typeface="+mn-ea"/>
              </a:rPr>
              <a:t> state UNKNOWN group default </a:t>
            </a:r>
            <a:r>
              <a:rPr lang="en-US" altLang="ko-KR" sz="1000" dirty="0" err="1">
                <a:latin typeface="+mn-ea"/>
                <a:ea typeface="+mn-ea"/>
              </a:rPr>
              <a:t>qlen</a:t>
            </a:r>
            <a:r>
              <a:rPr lang="en-US" altLang="ko-KR" sz="1000" dirty="0">
                <a:latin typeface="+mn-ea"/>
                <a:ea typeface="+mn-ea"/>
              </a:rPr>
              <a:t> 1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link/loopback 00:00:00:00:00:00 </a:t>
            </a:r>
            <a:r>
              <a:rPr lang="en-US" altLang="ko-KR" sz="1000" dirty="0" err="1">
                <a:latin typeface="+mn-ea"/>
                <a:ea typeface="+mn-ea"/>
              </a:rPr>
              <a:t>brd</a:t>
            </a:r>
            <a:r>
              <a:rPr lang="en-US" altLang="ko-KR" sz="1000" dirty="0">
                <a:latin typeface="+mn-ea"/>
                <a:ea typeface="+mn-ea"/>
              </a:rPr>
              <a:t> 00:00:00:00:00:00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</a:t>
            </a:r>
            <a:r>
              <a:rPr lang="en-US" altLang="ko-KR" sz="1000" dirty="0" err="1">
                <a:latin typeface="+mn-ea"/>
                <a:ea typeface="+mn-ea"/>
              </a:rPr>
              <a:t>inet</a:t>
            </a:r>
            <a:r>
              <a:rPr lang="en-US" altLang="ko-KR" sz="1000" dirty="0">
                <a:latin typeface="+mn-ea"/>
                <a:ea typeface="+mn-ea"/>
              </a:rPr>
              <a:t> 127.0.0.1/8 scope host lo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inet6 ::1/128 scope host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2: ens33: &lt;BROADCAST,MULTICAST,UP,LOWER_UP&gt; </a:t>
            </a:r>
            <a:r>
              <a:rPr lang="en-US" altLang="ko-KR" sz="1000" dirty="0" err="1">
                <a:latin typeface="+mn-ea"/>
                <a:ea typeface="+mn-ea"/>
              </a:rPr>
              <a:t>mtu</a:t>
            </a:r>
            <a:r>
              <a:rPr lang="en-US" altLang="ko-KR" sz="1000" dirty="0">
                <a:latin typeface="+mn-ea"/>
                <a:ea typeface="+mn-ea"/>
              </a:rPr>
              <a:t> 1500 </a:t>
            </a:r>
            <a:r>
              <a:rPr lang="en-US" altLang="ko-KR" sz="1000" dirty="0" err="1">
                <a:latin typeface="+mn-ea"/>
                <a:ea typeface="+mn-ea"/>
              </a:rPr>
              <a:t>qdisc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pfifo_fast</a:t>
            </a:r>
            <a:r>
              <a:rPr lang="en-US" altLang="ko-KR" sz="1000" dirty="0">
                <a:latin typeface="+mn-ea"/>
                <a:ea typeface="+mn-ea"/>
              </a:rPr>
              <a:t> state UP group default </a:t>
            </a:r>
            <a:r>
              <a:rPr lang="en-US" altLang="ko-KR" sz="1000" dirty="0" err="1">
                <a:latin typeface="+mn-ea"/>
                <a:ea typeface="+mn-ea"/>
              </a:rPr>
              <a:t>qlen</a:t>
            </a:r>
            <a:r>
              <a:rPr lang="en-US" altLang="ko-KR" sz="1000" dirty="0">
                <a:latin typeface="+mn-ea"/>
                <a:ea typeface="+mn-ea"/>
              </a:rPr>
              <a:t> 1000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link/ether 00:0c:29:40:e4:03 </a:t>
            </a:r>
            <a:r>
              <a:rPr lang="en-US" altLang="ko-KR" sz="1000" dirty="0" err="1">
                <a:latin typeface="+mn-ea"/>
                <a:ea typeface="+mn-ea"/>
              </a:rPr>
              <a:t>brd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ff:ff:ff:ff:ff:ff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</a:t>
            </a:r>
            <a:r>
              <a:rPr lang="en-US" altLang="ko-KR" sz="1000" dirty="0" err="1">
                <a:latin typeface="+mn-ea"/>
                <a:ea typeface="+mn-ea"/>
              </a:rPr>
              <a:t>inet</a:t>
            </a:r>
            <a:r>
              <a:rPr lang="en-US" altLang="ko-KR" sz="1000" dirty="0">
                <a:latin typeface="+mn-ea"/>
                <a:ea typeface="+mn-ea"/>
              </a:rPr>
              <a:t> 192.168.17.196/24 </a:t>
            </a:r>
            <a:r>
              <a:rPr lang="en-US" altLang="ko-KR" sz="1000" dirty="0" err="1">
                <a:latin typeface="+mn-ea"/>
                <a:ea typeface="+mn-ea"/>
              </a:rPr>
              <a:t>brd</a:t>
            </a:r>
            <a:r>
              <a:rPr lang="en-US" altLang="ko-KR" sz="1000" dirty="0">
                <a:latin typeface="+mn-ea"/>
                <a:ea typeface="+mn-ea"/>
              </a:rPr>
              <a:t> 192.168.17.255 scope global dynamic ens33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1254sec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1254sec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inet6 fe80::20c:29ff:fe40:e403/64 scope link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3: </a:t>
            </a:r>
            <a:r>
              <a:rPr lang="en-US" altLang="ko-KR" sz="1000" dirty="0">
                <a:latin typeface="+mn-ea"/>
                <a:ea typeface="+mn-ea"/>
              </a:rPr>
              <a:t>docker0: &lt;NO-CARRIER,BROADCAST,MULTICAST,UP&gt; </a:t>
            </a:r>
            <a:r>
              <a:rPr lang="en-US" altLang="ko-KR" sz="1000" dirty="0" err="1">
                <a:latin typeface="+mn-ea"/>
                <a:ea typeface="+mn-ea"/>
              </a:rPr>
              <a:t>mtu</a:t>
            </a:r>
            <a:r>
              <a:rPr lang="en-US" altLang="ko-KR" sz="1000" dirty="0">
                <a:latin typeface="+mn-ea"/>
                <a:ea typeface="+mn-ea"/>
              </a:rPr>
              <a:t> 1500 </a:t>
            </a:r>
            <a:r>
              <a:rPr lang="en-US" altLang="ko-KR" sz="1000" dirty="0" err="1">
                <a:latin typeface="+mn-ea"/>
                <a:ea typeface="+mn-ea"/>
              </a:rPr>
              <a:t>qdisc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noqueue</a:t>
            </a:r>
            <a:r>
              <a:rPr lang="en-US" altLang="ko-KR" sz="1000" dirty="0">
                <a:latin typeface="+mn-ea"/>
                <a:ea typeface="+mn-ea"/>
              </a:rPr>
              <a:t> state DOWN group default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link/ether 02:42:9a:96:91:ca </a:t>
            </a:r>
            <a:r>
              <a:rPr lang="en-US" altLang="ko-KR" sz="1000" dirty="0" err="1">
                <a:latin typeface="+mn-ea"/>
                <a:ea typeface="+mn-ea"/>
              </a:rPr>
              <a:t>brd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ff:ff:ff:ff:ff:ff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</a:t>
            </a:r>
            <a:r>
              <a:rPr lang="en-US" altLang="ko-KR" sz="1000" dirty="0" err="1">
                <a:latin typeface="+mn-ea"/>
                <a:ea typeface="+mn-ea"/>
              </a:rPr>
              <a:t>inet</a:t>
            </a:r>
            <a:r>
              <a:rPr lang="en-US" altLang="ko-KR" sz="1000" dirty="0">
                <a:latin typeface="+mn-ea"/>
                <a:ea typeface="+mn-ea"/>
              </a:rPr>
              <a:t> 172.17.0.1/16 scope global docker0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inet6 fe80::42:9aff:fe96:91ca/64 scope link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brctl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show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bridge name     bridge id               STP enabled     interfaces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docker0         8000.02429a9691ca       no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network inspect host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{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"Name": "host",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"Id": "d6c43e76a69cde32f91e55af65883e90fc5173860e3ac2d0009aa3be3945cef4",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"Scope": "local",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"Driver": "host",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"EnableIPv6": false,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"IPAM": {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          "Driver": "default",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"Options": null,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</a:t>
            </a:r>
            <a:r>
              <a:rPr lang="en-US" altLang="ko-KR" sz="1000" dirty="0" err="1">
                <a:latin typeface="+mn-ea"/>
                <a:ea typeface="+mn-ea"/>
              </a:rPr>
              <a:t>Config</a:t>
            </a:r>
            <a:r>
              <a:rPr lang="en-US" altLang="ko-KR" sz="1000" dirty="0">
                <a:latin typeface="+mn-ea"/>
                <a:ea typeface="+mn-ea"/>
              </a:rPr>
              <a:t>": []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},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"Internal": false,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"Containers": {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"60cf5176f9548e285f50e5fcb6646a5628d888e684e0f744ef5826d963385f7f": {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"Name": "web02",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"</a:t>
            </a:r>
            <a:r>
              <a:rPr lang="en-US" altLang="ko-KR" sz="1000" dirty="0" err="1">
                <a:latin typeface="+mn-ea"/>
                <a:ea typeface="+mn-ea"/>
              </a:rPr>
              <a:t>EndpointID</a:t>
            </a:r>
            <a:r>
              <a:rPr lang="en-US" altLang="ko-KR" sz="1000" dirty="0">
                <a:latin typeface="+mn-ea"/>
                <a:ea typeface="+mn-ea"/>
              </a:rPr>
              <a:t>": "8006d0ed72805ec8b2965eaaaf86fd5969bbbb8e620148b5833b14e4eef2a347",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"</a:t>
            </a:r>
            <a:r>
              <a:rPr lang="en-US" altLang="ko-KR" sz="1000" dirty="0" err="1">
                <a:latin typeface="+mn-ea"/>
                <a:ea typeface="+mn-ea"/>
              </a:rPr>
              <a:t>MacAddress</a:t>
            </a:r>
            <a:r>
              <a:rPr lang="en-US" altLang="ko-KR" sz="1000" dirty="0">
                <a:latin typeface="+mn-ea"/>
                <a:ea typeface="+mn-ea"/>
              </a:rPr>
              <a:t>": "",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"IPv4Address": "",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"IPv6Address": ""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}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},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"Options": {},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"Labels": {}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}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]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9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네트워크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58686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네트워크 종류</a:t>
            </a:r>
            <a:r>
              <a:rPr lang="en-US" altLang="ko-KR" sz="1800" b="1" dirty="0" smtClean="0">
                <a:latin typeface="+mn-ea"/>
                <a:ea typeface="+mn-ea"/>
              </a:rPr>
              <a:t>-none(</a:t>
            </a:r>
            <a:r>
              <a:rPr lang="ko-KR" altLang="en-US" sz="1800" b="1" dirty="0" smtClean="0">
                <a:latin typeface="+mn-ea"/>
                <a:ea typeface="+mn-ea"/>
              </a:rPr>
              <a:t>외부통신불가</a:t>
            </a:r>
            <a:r>
              <a:rPr lang="en-US" altLang="ko-KR" sz="1800" b="1" dirty="0" smtClean="0">
                <a:latin typeface="+mn-ea"/>
                <a:ea typeface="+mn-ea"/>
              </a:rPr>
              <a:t>)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4834" y="1206018"/>
            <a:ext cx="98982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run --name web04 --net=none -d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httpd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058983917da0887e2dbbe5b592d31f17a6a4bbd86fc2db0767450578a502ca5a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exec web04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a  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</a:rPr>
              <a:t>인터페이스 자체가 생성되지 않음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) 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1: lo: &lt;LOOPBACK,UP,LOWER_UP&gt; </a:t>
            </a:r>
            <a:r>
              <a:rPr lang="en-US" altLang="ko-KR" sz="1000" dirty="0" err="1">
                <a:latin typeface="+mn-ea"/>
                <a:ea typeface="+mn-ea"/>
              </a:rPr>
              <a:t>mtu</a:t>
            </a:r>
            <a:r>
              <a:rPr lang="en-US" altLang="ko-KR" sz="1000" dirty="0">
                <a:latin typeface="+mn-ea"/>
                <a:ea typeface="+mn-ea"/>
              </a:rPr>
              <a:t> 65536 </a:t>
            </a:r>
            <a:r>
              <a:rPr lang="en-US" altLang="ko-KR" sz="1000" dirty="0" err="1">
                <a:latin typeface="+mn-ea"/>
                <a:ea typeface="+mn-ea"/>
              </a:rPr>
              <a:t>qdisc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noqueue</a:t>
            </a:r>
            <a:r>
              <a:rPr lang="en-US" altLang="ko-KR" sz="1000" dirty="0">
                <a:latin typeface="+mn-ea"/>
                <a:ea typeface="+mn-ea"/>
              </a:rPr>
              <a:t> state UNKNOWN group default </a:t>
            </a:r>
            <a:r>
              <a:rPr lang="en-US" altLang="ko-KR" sz="1000" dirty="0" err="1">
                <a:latin typeface="+mn-ea"/>
                <a:ea typeface="+mn-ea"/>
              </a:rPr>
              <a:t>qlen</a:t>
            </a:r>
            <a:r>
              <a:rPr lang="en-US" altLang="ko-KR" sz="1000" dirty="0">
                <a:latin typeface="+mn-ea"/>
                <a:ea typeface="+mn-ea"/>
              </a:rPr>
              <a:t> 1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link/loopback 00:00:00:00:00:00 </a:t>
            </a:r>
            <a:r>
              <a:rPr lang="en-US" altLang="ko-KR" sz="1000" dirty="0" err="1">
                <a:latin typeface="+mn-ea"/>
                <a:ea typeface="+mn-ea"/>
              </a:rPr>
              <a:t>brd</a:t>
            </a:r>
            <a:r>
              <a:rPr lang="en-US" altLang="ko-KR" sz="1000" dirty="0">
                <a:latin typeface="+mn-ea"/>
                <a:ea typeface="+mn-ea"/>
              </a:rPr>
              <a:t> 00:00:00:00:00:00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</a:t>
            </a:r>
            <a:r>
              <a:rPr lang="en-US" altLang="ko-KR" sz="1000" dirty="0" err="1">
                <a:latin typeface="+mn-ea"/>
                <a:ea typeface="+mn-ea"/>
              </a:rPr>
              <a:t>inet</a:t>
            </a:r>
            <a:r>
              <a:rPr lang="en-US" altLang="ko-KR" sz="1000" dirty="0">
                <a:latin typeface="+mn-ea"/>
                <a:ea typeface="+mn-ea"/>
              </a:rPr>
              <a:t> 127.0.0.1/8 scope host lo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inet6 ::1/128 scope host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</a:t>
            </a:r>
          </a:p>
        </p:txBody>
      </p:sp>
    </p:spTree>
    <p:extLst>
      <p:ext uri="{BB962C8B-B14F-4D97-AF65-F5344CB8AC3E}">
        <p14:creationId xmlns:p14="http://schemas.microsoft.com/office/powerpoint/2010/main" val="14780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네트워크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31962" y="882117"/>
            <a:ext cx="9541060" cy="643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proxy</a:t>
            </a: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err="1" smtClean="0">
                <a:latin typeface="+mn-ea"/>
                <a:ea typeface="+mn-ea"/>
              </a:rPr>
              <a:t>docker</a:t>
            </a:r>
            <a:r>
              <a:rPr lang="en-US" altLang="ko-KR" sz="1600" dirty="0" smtClean="0">
                <a:latin typeface="+mn-ea"/>
                <a:ea typeface="+mn-ea"/>
              </a:rPr>
              <a:t> host</a:t>
            </a:r>
            <a:r>
              <a:rPr lang="ko-KR" altLang="en-US" sz="1600" dirty="0" smtClean="0">
                <a:latin typeface="+mn-ea"/>
                <a:ea typeface="+mn-ea"/>
              </a:rPr>
              <a:t>로 들어온 요청을 </a:t>
            </a:r>
            <a:r>
              <a:rPr lang="en-US" altLang="ko-KR" sz="1600" dirty="0" smtClean="0">
                <a:latin typeface="+mn-ea"/>
                <a:ea typeface="+mn-ea"/>
              </a:rPr>
              <a:t>container</a:t>
            </a:r>
            <a:r>
              <a:rPr lang="ko-KR" altLang="en-US" sz="1600" dirty="0" smtClean="0">
                <a:latin typeface="+mn-ea"/>
                <a:ea typeface="+mn-ea"/>
              </a:rPr>
              <a:t>로 넘기는 역할 </a:t>
            </a:r>
            <a:r>
              <a:rPr lang="en-US" altLang="ko-KR" sz="1600" dirty="0" smtClean="0">
                <a:latin typeface="+mn-ea"/>
                <a:ea typeface="+mn-ea"/>
              </a:rPr>
              <a:t>(host</a:t>
            </a:r>
            <a:r>
              <a:rPr lang="ko-KR" altLang="en-US" sz="1600" dirty="0" smtClean="0">
                <a:latin typeface="+mn-ea"/>
                <a:ea typeface="+mn-ea"/>
              </a:rPr>
              <a:t>의 </a:t>
            </a:r>
            <a:r>
              <a:rPr lang="en-US" altLang="ko-KR" sz="1600" dirty="0" err="1" smtClean="0">
                <a:latin typeface="+mn-ea"/>
                <a:ea typeface="+mn-ea"/>
              </a:rPr>
              <a:t>iptables</a:t>
            </a:r>
            <a:r>
              <a:rPr lang="ko-KR" altLang="en-US" sz="1600" dirty="0" smtClean="0">
                <a:latin typeface="+mn-ea"/>
                <a:ea typeface="+mn-ea"/>
              </a:rPr>
              <a:t>가 </a:t>
            </a:r>
            <a:r>
              <a:rPr lang="en-US" altLang="ko-KR" sz="1600" dirty="0" smtClean="0">
                <a:latin typeface="+mn-ea"/>
                <a:ea typeface="+mn-ea"/>
              </a:rPr>
              <a:t>disable</a:t>
            </a:r>
            <a:r>
              <a:rPr lang="ko-KR" altLang="en-US" sz="1600" dirty="0" smtClean="0">
                <a:latin typeface="+mn-ea"/>
                <a:ea typeface="+mn-ea"/>
              </a:rPr>
              <a:t>인 경우만 동작</a:t>
            </a:r>
            <a:r>
              <a:rPr lang="en-US" altLang="ko-KR" sz="1600" dirty="0" smtClean="0">
                <a:latin typeface="+mn-ea"/>
                <a:ea typeface="+mn-ea"/>
              </a:rPr>
              <a:t>)</a:t>
            </a: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kernel</a:t>
            </a:r>
            <a:r>
              <a:rPr lang="ko-KR" altLang="en-US" sz="1600" dirty="0" smtClean="0">
                <a:latin typeface="+mn-ea"/>
                <a:ea typeface="+mn-ea"/>
              </a:rPr>
              <a:t>이 아닌 </a:t>
            </a:r>
            <a:r>
              <a:rPr lang="en-US" altLang="ko-KR" sz="1600" dirty="0" err="1" smtClean="0">
                <a:latin typeface="+mn-ea"/>
                <a:ea typeface="+mn-ea"/>
              </a:rPr>
              <a:t>userland</a:t>
            </a:r>
            <a:r>
              <a:rPr lang="ko-KR" altLang="en-US" sz="1600" dirty="0" smtClean="0">
                <a:latin typeface="+mn-ea"/>
                <a:ea typeface="+mn-ea"/>
              </a:rPr>
              <a:t>에서 수행되며 </a:t>
            </a:r>
            <a:r>
              <a:rPr lang="en-US" altLang="ko-KR" sz="1600" dirty="0" smtClean="0">
                <a:latin typeface="+mn-ea"/>
                <a:ea typeface="+mn-ea"/>
              </a:rPr>
              <a:t>host</a:t>
            </a:r>
            <a:r>
              <a:rPr lang="ko-KR" altLang="en-US" sz="1600" dirty="0" smtClean="0">
                <a:latin typeface="+mn-ea"/>
                <a:ea typeface="+mn-ea"/>
              </a:rPr>
              <a:t>가 받은 </a:t>
            </a:r>
            <a:r>
              <a:rPr lang="ko-KR" altLang="en-US" sz="1600" dirty="0" err="1" smtClean="0">
                <a:latin typeface="+mn-ea"/>
                <a:ea typeface="+mn-ea"/>
              </a:rPr>
              <a:t>패킷을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container</a:t>
            </a:r>
            <a:r>
              <a:rPr lang="ko-KR" altLang="en-US" sz="1600" dirty="0" smtClean="0">
                <a:latin typeface="+mn-ea"/>
                <a:ea typeface="+mn-ea"/>
              </a:rPr>
              <a:t>의 </a:t>
            </a:r>
            <a:r>
              <a:rPr lang="en-US" altLang="ko-KR" sz="1600" dirty="0" smtClean="0">
                <a:latin typeface="+mn-ea"/>
                <a:ea typeface="+mn-ea"/>
              </a:rPr>
              <a:t>port</a:t>
            </a:r>
            <a:r>
              <a:rPr lang="ko-KR" altLang="en-US" sz="1600" dirty="0" smtClean="0">
                <a:latin typeface="+mn-ea"/>
                <a:ea typeface="+mn-ea"/>
              </a:rPr>
              <a:t>로 전달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err="1" smtClean="0">
                <a:latin typeface="+mn-ea"/>
                <a:ea typeface="+mn-ea"/>
              </a:rPr>
              <a:t>docker</a:t>
            </a:r>
            <a:r>
              <a:rPr lang="en-US" altLang="ko-KR" sz="1600" dirty="0" smtClean="0">
                <a:latin typeface="+mn-ea"/>
                <a:ea typeface="+mn-ea"/>
              </a:rPr>
              <a:t>-proxy</a:t>
            </a:r>
            <a:r>
              <a:rPr lang="ko-KR" altLang="en-US" sz="1600" dirty="0" smtClean="0">
                <a:latin typeface="+mn-ea"/>
                <a:ea typeface="+mn-ea"/>
              </a:rPr>
              <a:t>는 </a:t>
            </a:r>
            <a:r>
              <a:rPr lang="en-US" altLang="ko-KR" sz="1600" dirty="0" smtClean="0">
                <a:latin typeface="+mn-ea"/>
                <a:ea typeface="+mn-ea"/>
              </a:rPr>
              <a:t>port</a:t>
            </a:r>
            <a:r>
              <a:rPr lang="ko-KR" altLang="en-US" sz="1600" dirty="0" smtClean="0">
                <a:latin typeface="+mn-ea"/>
                <a:ea typeface="+mn-ea"/>
              </a:rPr>
              <a:t>를 노출하는 수만큼 프로세스가 생성됨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host</a:t>
            </a:r>
            <a:r>
              <a:rPr lang="ko-KR" altLang="en-US" sz="1600" dirty="0" smtClean="0">
                <a:latin typeface="+mn-ea"/>
                <a:ea typeface="+mn-ea"/>
              </a:rPr>
              <a:t>의 </a:t>
            </a:r>
            <a:r>
              <a:rPr lang="en-US" altLang="ko-KR" sz="1600" dirty="0" err="1" smtClean="0">
                <a:latin typeface="+mn-ea"/>
                <a:ea typeface="+mn-ea"/>
              </a:rPr>
              <a:t>iptables</a:t>
            </a:r>
            <a:r>
              <a:rPr lang="ko-KR" altLang="en-US" sz="1600" dirty="0" smtClean="0">
                <a:latin typeface="+mn-ea"/>
                <a:ea typeface="+mn-ea"/>
              </a:rPr>
              <a:t>에 </a:t>
            </a:r>
            <a:r>
              <a:rPr lang="en-US" altLang="ko-KR" sz="1600" dirty="0" smtClean="0">
                <a:latin typeface="+mn-ea"/>
                <a:ea typeface="+mn-ea"/>
              </a:rPr>
              <a:t>enable</a:t>
            </a:r>
            <a:r>
              <a:rPr lang="ko-KR" altLang="en-US" sz="1600" dirty="0" smtClean="0">
                <a:latin typeface="+mn-ea"/>
                <a:ea typeface="+mn-ea"/>
              </a:rPr>
              <a:t>인 경우는 </a:t>
            </a:r>
            <a:r>
              <a:rPr lang="en-US" altLang="ko-KR" sz="1600" dirty="0" err="1" smtClean="0">
                <a:latin typeface="+mn-ea"/>
                <a:ea typeface="+mn-ea"/>
              </a:rPr>
              <a:t>iptables</a:t>
            </a:r>
            <a:r>
              <a:rPr lang="ko-KR" altLang="en-US" sz="1600" dirty="0" smtClean="0">
                <a:latin typeface="+mn-ea"/>
                <a:ea typeface="+mn-ea"/>
              </a:rPr>
              <a:t>에 의하여 동작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system]#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CONTAINER ID        IMAGE               COMMAND              CREATED             STATUS              PORTS                   NAMES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ca645c7f37fe        </a:t>
            </a:r>
            <a:r>
              <a:rPr lang="en-US" altLang="ko-KR" sz="1000" dirty="0" err="1">
                <a:latin typeface="+mn-ea"/>
                <a:ea typeface="+mn-ea"/>
              </a:rPr>
              <a:t>httpd</a:t>
            </a:r>
            <a:r>
              <a:rPr lang="en-US" altLang="ko-KR" sz="1000" dirty="0">
                <a:latin typeface="+mn-ea"/>
                <a:ea typeface="+mn-ea"/>
              </a:rPr>
              <a:t>               "</a:t>
            </a:r>
            <a:r>
              <a:rPr lang="en-US" altLang="ko-KR" sz="1000" dirty="0" err="1">
                <a:latin typeface="+mn-ea"/>
                <a:ea typeface="+mn-ea"/>
              </a:rPr>
              <a:t>httpd</a:t>
            </a:r>
            <a:r>
              <a:rPr lang="en-US" altLang="ko-KR" sz="1000" dirty="0">
                <a:latin typeface="+mn-ea"/>
                <a:ea typeface="+mn-ea"/>
              </a:rPr>
              <a:t>-foreground"   About an hour ago   Up 4 minutes        0.0.0.0:32770-&gt;80/</a:t>
            </a:r>
            <a:r>
              <a:rPr lang="en-US" altLang="ko-KR" sz="1000" dirty="0" err="1">
                <a:latin typeface="+mn-ea"/>
                <a:ea typeface="+mn-ea"/>
              </a:rPr>
              <a:t>tcp</a:t>
            </a:r>
            <a:r>
              <a:rPr lang="en-US" altLang="ko-KR" sz="1000" dirty="0">
                <a:latin typeface="+mn-ea"/>
                <a:ea typeface="+mn-ea"/>
              </a:rPr>
              <a:t>   web12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system]#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netstat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nlp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32770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tcp6       0      0 :::32770                :::*                    LISTEN      38764/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-proxy-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system]#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iptables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-t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nat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–F  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nat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테이블 초기화 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system]#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iptables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-t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nat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–L   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Chain PREROUTING (policy ACCEPT)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target     </a:t>
            </a:r>
            <a:r>
              <a:rPr lang="en-US" altLang="ko-KR" sz="1000" dirty="0" err="1">
                <a:latin typeface="+mn-ea"/>
                <a:ea typeface="+mn-ea"/>
              </a:rPr>
              <a:t>prot</a:t>
            </a:r>
            <a:r>
              <a:rPr lang="en-US" altLang="ko-KR" sz="1000" dirty="0">
                <a:latin typeface="+mn-ea"/>
                <a:ea typeface="+mn-ea"/>
              </a:rPr>
              <a:t> opt source               destination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Chain INPUT (policy ACCEPT)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target     </a:t>
            </a:r>
            <a:r>
              <a:rPr lang="en-US" altLang="ko-KR" sz="1000" dirty="0" err="1">
                <a:latin typeface="+mn-ea"/>
                <a:ea typeface="+mn-ea"/>
              </a:rPr>
              <a:t>prot</a:t>
            </a:r>
            <a:r>
              <a:rPr lang="en-US" altLang="ko-KR" sz="1000" dirty="0">
                <a:latin typeface="+mn-ea"/>
                <a:ea typeface="+mn-ea"/>
              </a:rPr>
              <a:t> opt source               destination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Chain OUTPUT (policy ACCEPT)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target     </a:t>
            </a:r>
            <a:r>
              <a:rPr lang="en-US" altLang="ko-KR" sz="1000" dirty="0" err="1">
                <a:latin typeface="+mn-ea"/>
                <a:ea typeface="+mn-ea"/>
              </a:rPr>
              <a:t>prot</a:t>
            </a:r>
            <a:r>
              <a:rPr lang="en-US" altLang="ko-KR" sz="1000" dirty="0">
                <a:latin typeface="+mn-ea"/>
                <a:ea typeface="+mn-ea"/>
              </a:rPr>
              <a:t> opt source               destination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Chain POSTROUTING (policy ACCEPT)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target     </a:t>
            </a:r>
            <a:r>
              <a:rPr lang="en-US" altLang="ko-KR" sz="1000" dirty="0" err="1">
                <a:latin typeface="+mn-ea"/>
                <a:ea typeface="+mn-ea"/>
              </a:rPr>
              <a:t>prot</a:t>
            </a:r>
            <a:r>
              <a:rPr lang="en-US" altLang="ko-KR" sz="1000" dirty="0">
                <a:latin typeface="+mn-ea"/>
                <a:ea typeface="+mn-ea"/>
              </a:rPr>
              <a:t> opt source               destination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Chain DOCKER (0 references)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target     </a:t>
            </a:r>
            <a:r>
              <a:rPr lang="en-US" altLang="ko-KR" sz="1000" dirty="0" err="1">
                <a:latin typeface="+mn-ea"/>
                <a:ea typeface="+mn-ea"/>
              </a:rPr>
              <a:t>prot</a:t>
            </a:r>
            <a:r>
              <a:rPr lang="en-US" altLang="ko-KR" sz="1000" dirty="0">
                <a:latin typeface="+mn-ea"/>
                <a:ea typeface="+mn-ea"/>
              </a:rPr>
              <a:t> opt source               destination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Chain DOCKER (0 references)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target     </a:t>
            </a:r>
            <a:r>
              <a:rPr lang="en-US" altLang="ko-KR" sz="1000" dirty="0" err="1">
                <a:latin typeface="+mn-ea"/>
                <a:ea typeface="+mn-ea"/>
              </a:rPr>
              <a:t>prot</a:t>
            </a:r>
            <a:r>
              <a:rPr lang="en-US" altLang="ko-KR" sz="1000" dirty="0">
                <a:latin typeface="+mn-ea"/>
                <a:ea typeface="+mn-ea"/>
              </a:rPr>
              <a:t> opt source               destination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system]#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ef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proxy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37933      1  0 03:58 ?        00:00:00 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/bin/</a:t>
            </a:r>
            <a:r>
              <a:rPr lang="en-US" altLang="ko-KR" sz="1000" dirty="0" err="1">
                <a:latin typeface="+mn-ea"/>
                <a:ea typeface="+mn-ea"/>
              </a:rPr>
              <a:t>dockerd</a:t>
            </a:r>
            <a:r>
              <a:rPr lang="en-US" altLang="ko-KR" sz="1000" dirty="0">
                <a:latin typeface="+mn-ea"/>
                <a:ea typeface="+mn-ea"/>
              </a:rPr>
              <a:t>-current --add-runtime </a:t>
            </a:r>
            <a:r>
              <a:rPr lang="en-US" altLang="ko-KR" sz="1000" dirty="0" err="1">
                <a:latin typeface="+mn-ea"/>
                <a:ea typeface="+mn-ea"/>
              </a:rPr>
              <a:t>docker-runc</a:t>
            </a:r>
            <a:r>
              <a:rPr lang="en-US" altLang="ko-KR" sz="1000" dirty="0">
                <a:latin typeface="+mn-ea"/>
                <a:ea typeface="+mn-ea"/>
              </a:rPr>
              <a:t>=/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libexec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-</a:t>
            </a:r>
            <a:r>
              <a:rPr lang="en-US" altLang="ko-KR" sz="1000" dirty="0" err="1">
                <a:latin typeface="+mn-ea"/>
                <a:ea typeface="+mn-ea"/>
              </a:rPr>
              <a:t>runc</a:t>
            </a:r>
            <a:r>
              <a:rPr lang="en-US" altLang="ko-KR" sz="1000" dirty="0">
                <a:latin typeface="+mn-ea"/>
                <a:ea typeface="+mn-ea"/>
              </a:rPr>
              <a:t>-current --default-runtime=</a:t>
            </a:r>
            <a:r>
              <a:rPr lang="en-US" altLang="ko-KR" sz="1000" dirty="0" err="1">
                <a:latin typeface="+mn-ea"/>
                <a:ea typeface="+mn-ea"/>
              </a:rPr>
              <a:t>docker-runc</a:t>
            </a:r>
            <a:r>
              <a:rPr lang="en-US" altLang="ko-KR" sz="1000" dirty="0">
                <a:latin typeface="+mn-ea"/>
                <a:ea typeface="+mn-ea"/>
              </a:rPr>
              <a:t> --exec-opt </a:t>
            </a:r>
            <a:r>
              <a:rPr lang="en-US" altLang="ko-KR" sz="1000" dirty="0" err="1">
                <a:latin typeface="+mn-ea"/>
                <a:ea typeface="+mn-ea"/>
              </a:rPr>
              <a:t>native.cgroupdriver</a:t>
            </a:r>
            <a:r>
              <a:rPr lang="en-US" altLang="ko-KR" sz="1000" dirty="0">
                <a:latin typeface="+mn-ea"/>
                <a:ea typeface="+mn-ea"/>
              </a:rPr>
              <a:t>=</a:t>
            </a:r>
            <a:r>
              <a:rPr lang="en-US" altLang="ko-KR" sz="1000" dirty="0" err="1">
                <a:latin typeface="+mn-ea"/>
                <a:ea typeface="+mn-ea"/>
              </a:rPr>
              <a:t>systemd</a:t>
            </a:r>
            <a:r>
              <a:rPr lang="en-US" altLang="ko-KR" sz="1000" dirty="0">
                <a:latin typeface="+mn-ea"/>
                <a:ea typeface="+mn-ea"/>
              </a:rPr>
              <a:t> --</a:t>
            </a:r>
            <a:r>
              <a:rPr lang="en-US" altLang="ko-KR" sz="1000" dirty="0" err="1">
                <a:latin typeface="+mn-ea"/>
                <a:ea typeface="+mn-ea"/>
              </a:rPr>
              <a:t>userland</a:t>
            </a:r>
            <a:r>
              <a:rPr lang="en-US" altLang="ko-KR" sz="1000" dirty="0">
                <a:latin typeface="+mn-ea"/>
                <a:ea typeface="+mn-ea"/>
              </a:rPr>
              <a:t>-proxy-path=/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libexec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-proxy-current --</a:t>
            </a:r>
            <a:r>
              <a:rPr lang="en-US" altLang="ko-KR" sz="1000" dirty="0" err="1">
                <a:latin typeface="+mn-ea"/>
                <a:ea typeface="+mn-ea"/>
              </a:rPr>
              <a:t>selinux</a:t>
            </a:r>
            <a:r>
              <a:rPr lang="en-US" altLang="ko-KR" sz="1000" dirty="0">
                <a:latin typeface="+mn-ea"/>
                <a:ea typeface="+mn-ea"/>
              </a:rPr>
              <a:t>-enabled --log-driver=</a:t>
            </a:r>
            <a:r>
              <a:rPr lang="en-US" altLang="ko-KR" sz="1000" dirty="0" err="1">
                <a:latin typeface="+mn-ea"/>
                <a:ea typeface="+mn-ea"/>
              </a:rPr>
              <a:t>journald</a:t>
            </a:r>
            <a:r>
              <a:rPr lang="en-US" altLang="ko-KR" sz="1000" dirty="0">
                <a:latin typeface="+mn-ea"/>
                <a:ea typeface="+mn-ea"/>
              </a:rPr>
              <a:t> --signature-verification=false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38764  37933  0 04:09 ?        00:00:00 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libexec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-proxy-current -proto </a:t>
            </a:r>
            <a:r>
              <a:rPr lang="en-US" altLang="ko-KR" sz="1000" dirty="0" err="1">
                <a:latin typeface="+mn-ea"/>
                <a:ea typeface="+mn-ea"/>
              </a:rPr>
              <a:t>tcp</a:t>
            </a:r>
            <a:r>
              <a:rPr lang="en-US" altLang="ko-KR" sz="1000" dirty="0">
                <a:latin typeface="+mn-ea"/>
                <a:ea typeface="+mn-ea"/>
              </a:rPr>
              <a:t> -host-</a:t>
            </a:r>
            <a:r>
              <a:rPr lang="en-US" altLang="ko-KR" sz="1000" dirty="0" err="1">
                <a:latin typeface="+mn-ea"/>
                <a:ea typeface="+mn-ea"/>
              </a:rPr>
              <a:t>ip</a:t>
            </a:r>
            <a:r>
              <a:rPr lang="en-US" altLang="ko-KR" sz="1000" dirty="0">
                <a:latin typeface="+mn-ea"/>
                <a:ea typeface="+mn-ea"/>
              </a:rPr>
              <a:t> 0.0.0.0 -host-port 32770 -container-</a:t>
            </a:r>
            <a:r>
              <a:rPr lang="en-US" altLang="ko-KR" sz="1000" dirty="0" err="1">
                <a:latin typeface="+mn-ea"/>
                <a:ea typeface="+mn-ea"/>
              </a:rPr>
              <a:t>ip</a:t>
            </a:r>
            <a:r>
              <a:rPr lang="en-US" altLang="ko-KR" sz="1000" dirty="0">
                <a:latin typeface="+mn-ea"/>
                <a:ea typeface="+mn-ea"/>
              </a:rPr>
              <a:t> 172.17.0.2 -container-port 80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root@localhost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system]# kill -9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38764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-proxy process kill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이후에는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웹페이지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접속안됨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endParaRPr lang="en-US" altLang="ko-KR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30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6227" y="2418484"/>
            <a:ext cx="98982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run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–d --name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dbms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postgres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 source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컨테이너를 먼저 실행시킨다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. 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run –d –P  --name website --link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dbms:db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nginx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recipient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컨테이너에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–link source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컨테이너이름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alis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설정</a:t>
            </a:r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inspect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dbms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|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grep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IPAddress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website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컨테이너의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/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etc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/hosts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IP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와 일치</a:t>
            </a:r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1" t="32445" r="22633" b="27325"/>
          <a:stretch/>
        </p:blipFill>
        <p:spPr bwMode="auto">
          <a:xfrm>
            <a:off x="549744" y="3366393"/>
            <a:ext cx="8559181" cy="326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467966" y="818046"/>
            <a:ext cx="9253028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컨테이너간 연결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호스트의 포트 </a:t>
            </a:r>
            <a:r>
              <a:rPr lang="en-US" altLang="ko-KR" sz="1600" dirty="0" smtClean="0">
                <a:latin typeface="+mn-ea"/>
                <a:ea typeface="+mn-ea"/>
              </a:rPr>
              <a:t>expose</a:t>
            </a:r>
            <a:r>
              <a:rPr lang="ko-KR" altLang="en-US" sz="1600" dirty="0" smtClean="0">
                <a:latin typeface="+mn-ea"/>
                <a:ea typeface="+mn-ea"/>
              </a:rPr>
              <a:t>없이 컨테이너간 통신가능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다른 호스트에 존재하는 컨테이너 사이에는 </a:t>
            </a:r>
            <a:r>
              <a:rPr lang="en-US" altLang="ko-KR" sz="1600" dirty="0" smtClean="0">
                <a:latin typeface="+mn-ea"/>
                <a:ea typeface="+mn-ea"/>
              </a:rPr>
              <a:t>link </a:t>
            </a:r>
            <a:r>
              <a:rPr lang="ko-KR" altLang="en-US" sz="1600" dirty="0" smtClean="0">
                <a:latin typeface="+mn-ea"/>
                <a:ea typeface="+mn-ea"/>
              </a:rPr>
              <a:t>옵션이 불가능하다</a:t>
            </a:r>
            <a:r>
              <a:rPr lang="en-US" altLang="ko-KR" sz="1600" dirty="0" smtClean="0">
                <a:latin typeface="+mn-ea"/>
                <a:ea typeface="+mn-ea"/>
              </a:rPr>
              <a:t>.</a:t>
            </a:r>
          </a:p>
          <a:p>
            <a:pPr algn="l"/>
            <a:r>
              <a:rPr lang="ko-KR" altLang="en-US" sz="1600" dirty="0" err="1">
                <a:latin typeface="+mn-ea"/>
                <a:ea typeface="+mn-ea"/>
              </a:rPr>
              <a:t>ㅇ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LINK </a:t>
            </a:r>
            <a:r>
              <a:rPr lang="ko-KR" altLang="en-US" sz="1600" dirty="0">
                <a:latin typeface="+mn-ea"/>
                <a:ea typeface="+mn-ea"/>
              </a:rPr>
              <a:t>연동이 설정된 컨테이너의</a:t>
            </a:r>
            <a:r>
              <a:rPr lang="en-US" altLang="ko-KR" sz="1600" dirty="0">
                <a:latin typeface="+mn-ea"/>
                <a:ea typeface="+mn-ea"/>
              </a:rPr>
              <a:t>(recipient) /</a:t>
            </a:r>
            <a:r>
              <a:rPr lang="en-US" altLang="ko-KR" sz="1600" dirty="0" err="1">
                <a:latin typeface="+mn-ea"/>
                <a:ea typeface="+mn-ea"/>
              </a:rPr>
              <a:t>etc</a:t>
            </a:r>
            <a:r>
              <a:rPr lang="en-US" altLang="ko-KR" sz="1600" dirty="0">
                <a:latin typeface="+mn-ea"/>
                <a:ea typeface="+mn-ea"/>
              </a:rPr>
              <a:t>/hosts</a:t>
            </a:r>
            <a:r>
              <a:rPr lang="ko-KR" altLang="en-US" sz="1600" dirty="0">
                <a:latin typeface="+mn-ea"/>
                <a:ea typeface="+mn-ea"/>
              </a:rPr>
              <a:t>파일에 연결할 컨테이너가</a:t>
            </a:r>
            <a:r>
              <a:rPr lang="en-US" altLang="ko-KR" sz="1600" dirty="0">
                <a:latin typeface="+mn-ea"/>
                <a:ea typeface="+mn-ea"/>
              </a:rPr>
              <a:t>(source) </a:t>
            </a:r>
            <a:r>
              <a:rPr lang="ko-KR" altLang="en-US" sz="1600" dirty="0" smtClean="0">
                <a:latin typeface="+mn-ea"/>
                <a:ea typeface="+mn-ea"/>
              </a:rPr>
              <a:t>등록됨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micro service application </a:t>
            </a:r>
            <a:r>
              <a:rPr lang="en-US" altLang="ko-KR" sz="1600" dirty="0" err="1" smtClean="0">
                <a:latin typeface="+mn-ea"/>
                <a:ea typeface="+mn-ea"/>
              </a:rPr>
              <a:t>architecure</a:t>
            </a:r>
            <a:r>
              <a:rPr lang="ko-KR" altLang="en-US" sz="1600" dirty="0" smtClean="0">
                <a:latin typeface="+mn-ea"/>
                <a:ea typeface="+mn-ea"/>
              </a:rPr>
              <a:t>에서 필수적(</a:t>
            </a:r>
            <a:r>
              <a:rPr lang="en-US" altLang="ko-KR" sz="1600" dirty="0" smtClean="0">
                <a:latin typeface="+mn-ea"/>
                <a:ea typeface="+mn-ea"/>
              </a:rPr>
              <a:t>tomcat-&gt;</a:t>
            </a:r>
            <a:r>
              <a:rPr lang="en-US" altLang="ko-KR" sz="1600" dirty="0" err="1" smtClean="0">
                <a:latin typeface="+mn-ea"/>
                <a:ea typeface="+mn-ea"/>
              </a:rPr>
              <a:t>mysql</a:t>
            </a:r>
            <a:r>
              <a:rPr lang="en-US" altLang="ko-KR" sz="1600" dirty="0" smtClean="0">
                <a:latin typeface="+mn-ea"/>
                <a:ea typeface="+mn-ea"/>
              </a:rPr>
              <a:t>)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369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4680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컨테이너간 연결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990" y="1226629"/>
            <a:ext cx="867696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data]#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run --name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db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-d mongo</a:t>
            </a:r>
          </a:p>
          <a:p>
            <a:pPr algn="l"/>
            <a:r>
              <a:rPr lang="en-US" altLang="ko-KR" sz="1000" dirty="0">
                <a:latin typeface="+mn-ea"/>
              </a:rPr>
              <a:t>Unable to find image '</a:t>
            </a:r>
            <a:r>
              <a:rPr lang="en-US" altLang="ko-KR" sz="1000" dirty="0" err="1">
                <a:latin typeface="+mn-ea"/>
              </a:rPr>
              <a:t>mongo:latest</a:t>
            </a:r>
            <a:r>
              <a:rPr lang="en-US" altLang="ko-KR" sz="1000" dirty="0">
                <a:latin typeface="+mn-ea"/>
              </a:rPr>
              <a:t>' locally</a:t>
            </a:r>
          </a:p>
          <a:p>
            <a:pPr algn="l"/>
            <a:r>
              <a:rPr lang="en-US" altLang="ko-KR" sz="1000" dirty="0">
                <a:latin typeface="+mn-ea"/>
              </a:rPr>
              <a:t>Trying to pull repository docker.io/library/mongo ... latest: Pulling from library/mongo</a:t>
            </a:r>
          </a:p>
          <a:p>
            <a:pPr algn="l"/>
            <a:r>
              <a:rPr lang="en-US" altLang="ko-KR" sz="1000" dirty="0">
                <a:latin typeface="+mn-ea"/>
              </a:rPr>
              <a:t>002a4599f1ba: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43d31a5a4c8c: Pull complete</a:t>
            </a:r>
          </a:p>
          <a:p>
            <a:pPr algn="l"/>
            <a:r>
              <a:rPr lang="en-US" altLang="ko-KR" sz="1000" dirty="0" smtClean="0">
                <a:latin typeface="+mn-ea"/>
              </a:rPr>
              <a:t>Status</a:t>
            </a:r>
            <a:r>
              <a:rPr lang="en-US" altLang="ko-KR" sz="1000" dirty="0">
                <a:latin typeface="+mn-ea"/>
              </a:rPr>
              <a:t>: Downloaded newer image for docker.io/</a:t>
            </a:r>
            <a:r>
              <a:rPr lang="en-US" altLang="ko-KR" sz="1000" dirty="0" err="1">
                <a:latin typeface="+mn-ea"/>
              </a:rPr>
              <a:t>mongo:latest</a:t>
            </a:r>
            <a:endParaRPr lang="en-US" altLang="ko-KR" sz="1000" dirty="0"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4012d1bdfce7e36922ea74fe118e17d79e50b563a29452fa5b01d7c11bf2bacf</a:t>
            </a: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data]#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CONTAINER ID        IMAGE               COMMAND                  CREATED             STATUS              PORTS               NAMES</a:t>
            </a:r>
          </a:p>
          <a:p>
            <a:pPr algn="l"/>
            <a:r>
              <a:rPr lang="en-US" altLang="ko-KR" sz="1000" dirty="0">
                <a:latin typeface="+mn-ea"/>
              </a:rPr>
              <a:t>4012d1bdfce7        mongo               "/entrypoint.sh mongo"   8 seconds ago       Up 7 seconds        27017/</a:t>
            </a:r>
            <a:r>
              <a:rPr lang="en-US" altLang="ko-KR" sz="1000" dirty="0" err="1">
                <a:latin typeface="+mn-ea"/>
              </a:rPr>
              <a:t>tcp</a:t>
            </a:r>
            <a:r>
              <a:rPr lang="en-US" altLang="ko-KR" sz="1000" dirty="0">
                <a:latin typeface="+mn-ea"/>
              </a:rPr>
              <a:t>           </a:t>
            </a:r>
            <a:r>
              <a:rPr lang="en-US" altLang="ko-KR" sz="1000" dirty="0" err="1">
                <a:latin typeface="+mn-ea"/>
              </a:rPr>
              <a:t>db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data]#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run --name web -d -p 80:80 --link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db:db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nginx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Unable to find image '</a:t>
            </a:r>
            <a:r>
              <a:rPr lang="en-US" altLang="ko-KR" sz="1000" dirty="0" err="1">
                <a:latin typeface="+mn-ea"/>
              </a:rPr>
              <a:t>nginx:latest</a:t>
            </a:r>
            <a:r>
              <a:rPr lang="en-US" altLang="ko-KR" sz="1000" dirty="0">
                <a:latin typeface="+mn-ea"/>
              </a:rPr>
              <a:t>' locally</a:t>
            </a:r>
          </a:p>
          <a:p>
            <a:pPr algn="l"/>
            <a:r>
              <a:rPr lang="en-US" altLang="ko-KR" sz="1000" dirty="0">
                <a:latin typeface="+mn-ea"/>
              </a:rPr>
              <a:t>Trying to pull repository docker.io/library/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 ... latest: Pulling from library/</a:t>
            </a:r>
            <a:r>
              <a:rPr lang="en-US" altLang="ko-KR" sz="1000" dirty="0" err="1">
                <a:latin typeface="+mn-ea"/>
              </a:rPr>
              <a:t>nginx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d8bd0657b25f: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a582cd499e0f: Pull complete</a:t>
            </a:r>
          </a:p>
          <a:p>
            <a:pPr algn="l"/>
            <a:r>
              <a:rPr lang="en-US" altLang="ko-KR" sz="1000" dirty="0" smtClean="0">
                <a:latin typeface="+mn-ea"/>
              </a:rPr>
              <a:t>Digest</a:t>
            </a:r>
            <a:r>
              <a:rPr lang="en-US" altLang="ko-KR" sz="1000" dirty="0">
                <a:latin typeface="+mn-ea"/>
              </a:rPr>
              <a:t>: sha256:f6a001272d5d324c4c9f3f183e1b69e9e0ff12debeb7a092730d638c33e0de3e</a:t>
            </a:r>
          </a:p>
          <a:p>
            <a:pPr algn="l"/>
            <a:r>
              <a:rPr lang="en-US" altLang="ko-KR" sz="1000" dirty="0">
                <a:latin typeface="+mn-ea"/>
              </a:rPr>
              <a:t>Status: Downloaded newer image for docker.io/</a:t>
            </a:r>
            <a:r>
              <a:rPr lang="en-US" altLang="ko-KR" sz="1000" dirty="0" err="1">
                <a:latin typeface="+mn-ea"/>
              </a:rPr>
              <a:t>nginx:latest</a:t>
            </a:r>
            <a:endParaRPr lang="en-US" altLang="ko-KR" sz="1000" dirty="0"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bf3f362eac0ed5064d6ed579cc758b28f40ddd292f36f89e113f76297a759a3e</a:t>
            </a: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data]#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CONTAINER ID        IMAGE               COMMAND                  CREATED              STATUS              PORTS                         NAMES</a:t>
            </a:r>
          </a:p>
          <a:p>
            <a:pPr algn="l"/>
            <a:r>
              <a:rPr lang="en-US" altLang="ko-KR" sz="1000" dirty="0">
                <a:latin typeface="+mn-ea"/>
              </a:rPr>
              <a:t>bf3f362eac0e        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               "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 -g 'daemon off"   12 seconds ago       Up 11 seconds       0.0.0.0:80-&gt;80/</a:t>
            </a:r>
            <a:r>
              <a:rPr lang="en-US" altLang="ko-KR" sz="1000" dirty="0" err="1">
                <a:latin typeface="+mn-ea"/>
              </a:rPr>
              <a:t>tcp</a:t>
            </a:r>
            <a:r>
              <a:rPr lang="en-US" altLang="ko-KR" sz="1000" dirty="0">
                <a:latin typeface="+mn-ea"/>
              </a:rPr>
              <a:t>, 443/</a:t>
            </a:r>
            <a:r>
              <a:rPr lang="en-US" altLang="ko-KR" sz="1000" dirty="0" err="1">
                <a:latin typeface="+mn-ea"/>
              </a:rPr>
              <a:t>tcp</a:t>
            </a:r>
            <a:r>
              <a:rPr lang="en-US" altLang="ko-KR" sz="1000" dirty="0">
                <a:latin typeface="+mn-ea"/>
              </a:rPr>
              <a:t>   web</a:t>
            </a:r>
          </a:p>
          <a:p>
            <a:pPr algn="l"/>
            <a:r>
              <a:rPr lang="en-US" altLang="ko-KR" sz="1000" dirty="0">
                <a:latin typeface="+mn-ea"/>
              </a:rPr>
              <a:t>4012d1bdfce7        mongo               "/entrypoint.sh mongo"   About a minute ago   Up About a minute   27017/</a:t>
            </a:r>
            <a:r>
              <a:rPr lang="en-US" altLang="ko-KR" sz="1000" dirty="0" err="1">
                <a:latin typeface="+mn-ea"/>
              </a:rPr>
              <a:t>tcp</a:t>
            </a:r>
            <a:r>
              <a:rPr lang="en-US" altLang="ko-KR" sz="1000" dirty="0">
                <a:latin typeface="+mn-ea"/>
              </a:rPr>
              <a:t>                     </a:t>
            </a:r>
            <a:r>
              <a:rPr lang="en-US" altLang="ko-KR" sz="1000" dirty="0" err="1">
                <a:latin typeface="+mn-ea"/>
              </a:rPr>
              <a:t>db</a:t>
            </a:r>
            <a:endParaRPr lang="en-US" altLang="ko-KR" sz="1000" dirty="0">
              <a:latin typeface="+mn-ea"/>
            </a:endParaRP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data]#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exec -it bf3f362eac0e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/bin/bash</a:t>
            </a:r>
          </a:p>
          <a:p>
            <a:pPr algn="l"/>
            <a:r>
              <a:rPr lang="en-US" altLang="ko-KR" sz="1000" dirty="0">
                <a:latin typeface="+mn-ea"/>
              </a:rPr>
              <a:t>root@2862277c0cfc:/#</a:t>
            </a: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 smtClean="0"/>
              <a:t>web </a:t>
            </a:r>
            <a:r>
              <a:rPr lang="ko-KR" altLang="en-US" sz="1000" dirty="0" err="1" smtClean="0"/>
              <a:t>컨테이너안에서</a:t>
            </a:r>
            <a:r>
              <a:rPr lang="ko-KR" altLang="en-US" sz="1000" dirty="0" smtClean="0"/>
              <a:t> </a:t>
            </a:r>
            <a:r>
              <a:rPr lang="en-US" altLang="ko-KR" sz="1000" dirty="0"/>
              <a:t>db:27017 </a:t>
            </a:r>
            <a:r>
              <a:rPr lang="ko-KR" altLang="en-US" sz="1000" dirty="0"/>
              <a:t>주소로 </a:t>
            </a:r>
            <a:r>
              <a:rPr lang="en-US" altLang="ko-KR" sz="1000" dirty="0" err="1"/>
              <a:t>db</a:t>
            </a:r>
            <a:r>
              <a:rPr lang="en-US" altLang="ko-KR" sz="1000" dirty="0"/>
              <a:t> </a:t>
            </a:r>
            <a:r>
              <a:rPr lang="ko-KR" altLang="en-US" sz="1000" dirty="0"/>
              <a:t>컨테이너의 </a:t>
            </a:r>
            <a:r>
              <a:rPr lang="en-US" altLang="ko-KR" sz="1000" dirty="0" err="1"/>
              <a:t>MongoDB</a:t>
            </a:r>
            <a:r>
              <a:rPr lang="ko-KR" altLang="en-US" sz="1000" dirty="0"/>
              <a:t>에 접속할 수 있습니다</a:t>
            </a:r>
            <a:r>
              <a:rPr lang="en-US" altLang="ko-KR" sz="1000" dirty="0"/>
              <a:t>.</a:t>
            </a: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</a:rPr>
              <a:t>mongodb</a:t>
            </a:r>
            <a:r>
              <a:rPr lang="en-US" altLang="ko-KR" sz="1000" b="1" dirty="0">
                <a:solidFill>
                  <a:srgbClr val="FF0000"/>
                </a:solidFill>
              </a:rPr>
              <a:t>://db:27017/exampledb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root@5d4adea2060a:/#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cat 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etc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/hosts</a:t>
            </a:r>
          </a:p>
          <a:p>
            <a:pPr algn="l"/>
            <a:r>
              <a:rPr lang="en-US" altLang="ko-KR" sz="1000" dirty="0">
                <a:latin typeface="+mn-ea"/>
              </a:rPr>
              <a:t>127.0.0.1       localhost</a:t>
            </a:r>
          </a:p>
          <a:p>
            <a:pPr algn="l"/>
            <a:r>
              <a:rPr lang="en-US" altLang="ko-KR" sz="1000" dirty="0">
                <a:latin typeface="+mn-ea"/>
              </a:rPr>
              <a:t>::1     localhost ip6-localhost ip6-loopback</a:t>
            </a:r>
          </a:p>
          <a:p>
            <a:pPr algn="l"/>
            <a:r>
              <a:rPr lang="en-US" altLang="ko-KR" sz="1000" dirty="0">
                <a:latin typeface="+mn-ea"/>
              </a:rPr>
              <a:t>fe00::0 ip6-localnet</a:t>
            </a:r>
          </a:p>
          <a:p>
            <a:pPr algn="l"/>
            <a:r>
              <a:rPr lang="en-US" altLang="ko-KR" sz="1000" dirty="0">
                <a:latin typeface="+mn-ea"/>
              </a:rPr>
              <a:t>ff00::0 ip6-mcastprefix</a:t>
            </a:r>
          </a:p>
          <a:p>
            <a:pPr algn="l"/>
            <a:r>
              <a:rPr lang="en-US" altLang="ko-KR" sz="1000" dirty="0">
                <a:latin typeface="+mn-ea"/>
              </a:rPr>
              <a:t>ff02::1 ip6-allnodes</a:t>
            </a:r>
          </a:p>
          <a:p>
            <a:pPr algn="l"/>
            <a:r>
              <a:rPr lang="en-US" altLang="ko-KR" sz="1000" dirty="0">
                <a:latin typeface="+mn-ea"/>
              </a:rPr>
              <a:t>ff02::2 ip6-allrouters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172.17.0.8  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db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cdda10943e88</a:t>
            </a:r>
          </a:p>
          <a:p>
            <a:pPr algn="l"/>
            <a:r>
              <a:rPr lang="en-US" altLang="ko-KR" sz="1000" dirty="0">
                <a:latin typeface="+mn-ea"/>
              </a:rPr>
              <a:t>172.17.0.2      5d4adea2060a</a:t>
            </a:r>
          </a:p>
          <a:p>
            <a:pPr algn="l"/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52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" t="14508" r="5707" b="2203"/>
          <a:stretch/>
        </p:blipFill>
        <p:spPr bwMode="auto">
          <a:xfrm>
            <a:off x="565126" y="1674205"/>
            <a:ext cx="8964996" cy="399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65126" y="815336"/>
            <a:ext cx="8964996" cy="63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2849" tIns="68241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굴림" pitchFamily="50" charset="-127"/>
              </a:rPr>
              <a:t> </a:t>
            </a:r>
            <a:r>
              <a:rPr lang="ko-KR" altLang="en-US" sz="1600" dirty="0" err="1" smtClean="0">
                <a:latin typeface="+mn-ea"/>
                <a:ea typeface="+mn-ea"/>
                <a:cs typeface="굴림" pitchFamily="50" charset="-127"/>
              </a:rPr>
              <a:t>ㅇ</a:t>
            </a:r>
            <a:r>
              <a:rPr lang="ko-KR" altLang="en-US" sz="1600" dirty="0" smtClean="0">
                <a:latin typeface="+mn-ea"/>
                <a:ea typeface="+mn-ea"/>
                <a:cs typeface="굴림" pitchFamily="50" charset="-127"/>
              </a:rPr>
              <a:t> </a:t>
            </a:r>
            <a:r>
              <a:rPr lang="en-US" altLang="ko-KR" sz="1600" dirty="0" err="1" smtClean="0">
                <a:latin typeface="+mn-ea"/>
                <a:ea typeface="+mn-ea"/>
                <a:cs typeface="굴림" pitchFamily="50" charset="-127"/>
              </a:rPr>
              <a:t>Docker</a:t>
            </a:r>
            <a:r>
              <a:rPr lang="ko-KR" altLang="en-US" sz="1600" dirty="0" smtClean="0">
                <a:latin typeface="+mn-ea"/>
                <a:ea typeface="+mn-ea"/>
                <a:cs typeface="굴림" pitchFamily="50" charset="-127"/>
              </a:rPr>
              <a:t>는 </a:t>
            </a:r>
            <a:r>
              <a:rPr lang="ko-KR" altLang="en-US" sz="1600" dirty="0" err="1" smtClean="0">
                <a:latin typeface="+mn-ea"/>
                <a:ea typeface="+mn-ea"/>
                <a:cs typeface="굴림" pitchFamily="50" charset="-127"/>
              </a:rPr>
              <a:t>가상머신에</a:t>
            </a:r>
            <a:r>
              <a:rPr lang="ko-KR" altLang="en-US" sz="1600" dirty="0" smtClean="0">
                <a:latin typeface="+mn-ea"/>
                <a:ea typeface="+mn-ea"/>
                <a:cs typeface="굴림" pitchFamily="50" charset="-127"/>
              </a:rPr>
              <a:t> 비해 </a:t>
            </a:r>
            <a:r>
              <a:rPr lang="en-US" altLang="ko-KR" sz="1600" dirty="0" smtClean="0">
                <a:latin typeface="+mn-ea"/>
                <a:ea typeface="+mn-ea"/>
                <a:cs typeface="굴림" pitchFamily="50" charset="-127"/>
              </a:rPr>
              <a:t>Shared </a:t>
            </a:r>
            <a:r>
              <a:rPr lang="ko-KR" altLang="en-US" sz="1600" dirty="0" smtClean="0">
                <a:latin typeface="+mn-ea"/>
                <a:ea typeface="+mn-ea"/>
                <a:cs typeface="굴림" pitchFamily="50" charset="-127"/>
              </a:rPr>
              <a:t>부분이 넓기 때문에 자원을 공유하여 효율적으로 사용</a:t>
            </a:r>
            <a:endParaRPr lang="en-US" altLang="ko-KR" sz="1600" dirty="0" smtClean="0">
              <a:latin typeface="+mn-ea"/>
              <a:ea typeface="+mn-ea"/>
              <a:cs typeface="굴림" pitchFamily="50" charset="-127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 dirty="0" smtClean="0">
                <a:latin typeface="+mn-ea"/>
                <a:ea typeface="+mn-ea"/>
                <a:cs typeface="굴림" pitchFamily="50" charset="-127"/>
              </a:rPr>
              <a:t> </a:t>
            </a:r>
            <a:r>
              <a:rPr lang="ko-KR" altLang="en-US" sz="1600" dirty="0" err="1" smtClean="0">
                <a:latin typeface="+mn-ea"/>
                <a:ea typeface="+mn-ea"/>
                <a:cs typeface="굴림" pitchFamily="50" charset="-127"/>
              </a:rPr>
              <a:t>ㅇ</a:t>
            </a:r>
            <a:r>
              <a:rPr lang="ko-KR" altLang="en-US" sz="1600" dirty="0" smtClean="0">
                <a:latin typeface="+mn-ea"/>
                <a:ea typeface="+mn-ea"/>
                <a:cs typeface="굴림" pitchFamily="50" charset="-127"/>
              </a:rPr>
              <a:t> </a:t>
            </a:r>
            <a:r>
              <a:rPr lang="en-US" altLang="ko-KR" sz="1600" dirty="0" err="1" smtClean="0">
                <a:latin typeface="+mn-ea"/>
                <a:ea typeface="+mn-ea"/>
                <a:cs typeface="굴림" pitchFamily="50" charset="-127"/>
              </a:rPr>
              <a:t>Docker</a:t>
            </a:r>
            <a:r>
              <a:rPr lang="ko-KR" altLang="en-US" sz="1600" dirty="0" smtClean="0">
                <a:latin typeface="+mn-ea"/>
                <a:ea typeface="+mn-ea"/>
                <a:cs typeface="굴림" pitchFamily="50" charset="-127"/>
              </a:rPr>
              <a:t>는 </a:t>
            </a:r>
            <a:r>
              <a:rPr lang="ko-KR" altLang="en-US" sz="1600" dirty="0" err="1" smtClean="0">
                <a:latin typeface="+mn-ea"/>
                <a:ea typeface="+mn-ea"/>
                <a:cs typeface="굴림" pitchFamily="50" charset="-127"/>
              </a:rPr>
              <a:t>가성머신에</a:t>
            </a:r>
            <a:r>
              <a:rPr lang="ko-KR" altLang="en-US" sz="1600" dirty="0" smtClean="0">
                <a:latin typeface="+mn-ea"/>
                <a:ea typeface="+mn-ea"/>
                <a:cs typeface="굴림" pitchFamily="50" charset="-127"/>
              </a:rPr>
              <a:t> 비해 </a:t>
            </a:r>
            <a:r>
              <a:rPr lang="en-US" altLang="ko-KR" sz="1600" dirty="0" smtClean="0">
                <a:latin typeface="+mn-ea"/>
                <a:ea typeface="+mn-ea"/>
                <a:cs typeface="굴림" pitchFamily="50" charset="-127"/>
              </a:rPr>
              <a:t>private </a:t>
            </a:r>
            <a:r>
              <a:rPr lang="ko-KR" altLang="en-US" sz="1600" dirty="0" smtClean="0">
                <a:latin typeface="+mn-ea"/>
                <a:ea typeface="+mn-ea"/>
                <a:cs typeface="굴림" pitchFamily="50" charset="-127"/>
              </a:rPr>
              <a:t>부분이 적기 때문에 다른 곳으로 이식과 배포가 쉬움 </a:t>
            </a:r>
            <a:endParaRPr lang="en-US" altLang="ko-KR" sz="1600" dirty="0" smtClean="0">
              <a:latin typeface="+mn-ea"/>
              <a:ea typeface="+mn-ea"/>
              <a:cs typeface="굴림" pitchFamily="50" charset="-127"/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이론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974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46905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이미지 </a:t>
            </a:r>
            <a:r>
              <a:rPr lang="en-US" altLang="ko-KR" sz="1800" b="1" dirty="0" smtClean="0">
                <a:latin typeface="+mn-ea"/>
                <a:ea typeface="+mn-ea"/>
              </a:rPr>
              <a:t>History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root@salt-master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data]#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</a:rPr>
              <a:t> history hello:0.1 (</a:t>
            </a:r>
            <a:r>
              <a:rPr lang="ko-KR" altLang="en-US" sz="1000" b="1" dirty="0">
                <a:solidFill>
                  <a:srgbClr val="FF0000"/>
                </a:solidFill>
                <a:latin typeface="맑은 고딕"/>
              </a:rPr>
              <a:t>이미지의 변경사항 확인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</a:rPr>
              <a:t>) 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IMAGE               CREATED      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CREATED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BY                                      SIZE                COMMENT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3ce79615a316        12 minutes ago      /bin/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sh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-c #(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nop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) EXPOSE 443/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tcp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               0 B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088d274280c6        12 minutes ago      /bin/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sh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-c #(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nop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) EXPOSE 80/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tcp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                0 B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4a7811526535        12 minutes ago      /bin/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sh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-c #(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nop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) CMD ["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nginx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"]                 0 B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2daa3ae20593        12 minutes ago      /bin/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sh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-c #(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nop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) WORKDIR 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etc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nginx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           0 B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1c0217d0b326        12 minutes ago      /bin/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sh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-c #(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nop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) VOLUME [/data 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etc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nginx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si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  0 B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8743db1b1f01        12 minutes ago      /bin/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sh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-c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chown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-R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www-data:www-data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var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/li   0 B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4b08b098e12f        12 minutes ago      /bin/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sh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-c echo "\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ndaemon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off;" &gt;&gt; 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etc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nginx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  1.614 kB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45985833a796        12 minutes ago      /bin/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sh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-c apt-get install -y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nginx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            18.14 MB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87dcea40f45d        13 minutes ago      /bin/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sh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-c apt-get update                       21.61 MB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6f3ee8aeb91f        15 minutes ago      /bin/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sh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-c #(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nop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) MAINTAINER Foo Bar &lt;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foo@bar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  0 B</a:t>
            </a:r>
          </a:p>
          <a:p>
            <a:pPr algn="l"/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974" y="3186373"/>
            <a:ext cx="802889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altLang="ko-KR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2. 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800" b="1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800" b="1" dirty="0" smtClean="0">
                <a:solidFill>
                  <a:srgbClr val="000000"/>
                </a:solidFill>
                <a:latin typeface="맑은 고딕"/>
                <a:ea typeface="맑은 고딕"/>
              </a:rPr>
              <a:t>컨테이너 파일복사</a:t>
            </a:r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data]#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cp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hello-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nginx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:/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etc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nginx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/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nginx.conf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.</a:t>
            </a: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data]# </a:t>
            </a:r>
            <a:r>
              <a:rPr lang="en-US" altLang="ko-KR" sz="1000" dirty="0" err="1">
                <a:latin typeface="+mn-ea"/>
              </a:rPr>
              <a:t>ll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total 4</a:t>
            </a:r>
          </a:p>
          <a:p>
            <a:pPr algn="l"/>
            <a:r>
              <a:rPr lang="en-US" altLang="ko-KR" sz="1000" dirty="0">
                <a:latin typeface="+mn-ea"/>
              </a:rPr>
              <a:t>-</a:t>
            </a:r>
            <a:r>
              <a:rPr lang="en-US" altLang="ko-KR" sz="1000" dirty="0" err="1">
                <a:latin typeface="+mn-ea"/>
              </a:rPr>
              <a:t>rw</a:t>
            </a:r>
            <a:r>
              <a:rPr lang="en-US" altLang="ko-KR" sz="1000" dirty="0">
                <a:latin typeface="+mn-ea"/>
              </a:rPr>
              <a:t>-r--r--. 1 root </a:t>
            </a:r>
            <a:r>
              <a:rPr lang="en-US" altLang="ko-KR" sz="1000" dirty="0" err="1">
                <a:latin typeface="+mn-ea"/>
              </a:rPr>
              <a:t>root</a:t>
            </a:r>
            <a:r>
              <a:rPr lang="en-US" altLang="ko-KR" sz="1000" dirty="0">
                <a:latin typeface="+mn-ea"/>
              </a:rPr>
              <a:t>    0 Mar 24 05:20 a</a:t>
            </a:r>
          </a:p>
          <a:p>
            <a:pPr algn="l"/>
            <a:r>
              <a:rPr lang="en-US" altLang="ko-KR" sz="1000" dirty="0">
                <a:latin typeface="+mn-ea"/>
              </a:rPr>
              <a:t>-</a:t>
            </a:r>
            <a:r>
              <a:rPr lang="en-US" altLang="ko-KR" sz="1000" dirty="0" err="1">
                <a:latin typeface="+mn-ea"/>
              </a:rPr>
              <a:t>rw</a:t>
            </a:r>
            <a:r>
              <a:rPr lang="en-US" altLang="ko-KR" sz="1000" dirty="0">
                <a:latin typeface="+mn-ea"/>
              </a:rPr>
              <a:t>-r--r--. 1 root </a:t>
            </a:r>
            <a:r>
              <a:rPr lang="en-US" altLang="ko-KR" sz="1000" dirty="0" err="1">
                <a:latin typeface="+mn-ea"/>
              </a:rPr>
              <a:t>root</a:t>
            </a:r>
            <a:r>
              <a:rPr lang="en-US" altLang="ko-KR" sz="1000" dirty="0">
                <a:latin typeface="+mn-ea"/>
              </a:rPr>
              <a:t> 1614 Mar 24 05:10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nginx.conf</a:t>
            </a:r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data]#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cat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nginx.conf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user www-data;</a:t>
            </a:r>
          </a:p>
          <a:p>
            <a:pPr algn="l"/>
            <a:r>
              <a:rPr lang="en-US" altLang="ko-KR" sz="1000" dirty="0" err="1">
                <a:latin typeface="+mn-ea"/>
              </a:rPr>
              <a:t>worker_processes</a:t>
            </a:r>
            <a:r>
              <a:rPr lang="en-US" altLang="ko-KR" sz="1000" dirty="0">
                <a:latin typeface="+mn-ea"/>
              </a:rPr>
              <a:t> 4;</a:t>
            </a:r>
          </a:p>
          <a:p>
            <a:pPr algn="l"/>
            <a:r>
              <a:rPr lang="en-US" altLang="ko-KR" sz="1000" dirty="0" err="1">
                <a:latin typeface="+mn-ea"/>
              </a:rPr>
              <a:t>pid</a:t>
            </a:r>
            <a:r>
              <a:rPr lang="en-US" altLang="ko-KR" sz="1000" dirty="0">
                <a:latin typeface="+mn-ea"/>
              </a:rPr>
              <a:t> /run/</a:t>
            </a:r>
            <a:r>
              <a:rPr lang="en-US" altLang="ko-KR" sz="1000" dirty="0" err="1">
                <a:latin typeface="+mn-ea"/>
              </a:rPr>
              <a:t>nginx.pid</a:t>
            </a:r>
            <a:r>
              <a:rPr lang="en-US" altLang="ko-KR" sz="1000" dirty="0">
                <a:latin typeface="+mn-ea"/>
              </a:rPr>
              <a:t>;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events {</a:t>
            </a: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304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36104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diff</a:t>
            </a:r>
          </a:p>
          <a:p>
            <a:pPr lvl="0" algn="l"/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ㅇ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diff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는 컨테이너가 생성된 이미지와 실행중인 컨테이너간 변경사항을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diff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로 표기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ㅇ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A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는 추가된 파일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, C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는 변경된 파일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, D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는 삭제된 파일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3843" y="1762267"/>
            <a:ext cx="702078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data]#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diff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hello-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nginx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 /</a:t>
            </a:r>
            <a:r>
              <a:rPr lang="en-US" altLang="ko-KR" sz="1000" dirty="0" err="1">
                <a:latin typeface="+mn-ea"/>
              </a:rPr>
              <a:t>etc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 /</a:t>
            </a:r>
            <a:r>
              <a:rPr lang="en-US" altLang="ko-KR" sz="1000" dirty="0" err="1">
                <a:latin typeface="+mn-ea"/>
              </a:rPr>
              <a:t>etc</a:t>
            </a:r>
            <a:r>
              <a:rPr lang="en-US" altLang="ko-KR" sz="1000" dirty="0">
                <a:latin typeface="+mn-ea"/>
              </a:rPr>
              <a:t>/</a:t>
            </a:r>
            <a:r>
              <a:rPr lang="en-US" altLang="ko-KR" sz="1000" dirty="0" err="1">
                <a:latin typeface="+mn-ea"/>
              </a:rPr>
              <a:t>nginx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A /</a:t>
            </a:r>
            <a:r>
              <a:rPr lang="en-US" altLang="ko-KR" sz="1000" dirty="0" err="1">
                <a:latin typeface="+mn-ea"/>
              </a:rPr>
              <a:t>etc</a:t>
            </a:r>
            <a:r>
              <a:rPr lang="en-US" altLang="ko-KR" sz="1000" dirty="0">
                <a:latin typeface="+mn-ea"/>
              </a:rPr>
              <a:t>/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/site-enabled</a:t>
            </a:r>
          </a:p>
          <a:p>
            <a:pPr algn="l"/>
            <a:r>
              <a:rPr lang="en-US" altLang="ko-KR" sz="1000" dirty="0">
                <a:latin typeface="+mn-ea"/>
              </a:rPr>
              <a:t>C /run</a:t>
            </a:r>
          </a:p>
          <a:p>
            <a:pPr algn="l"/>
            <a:r>
              <a:rPr lang="en-US" altLang="ko-KR" sz="1000" dirty="0">
                <a:latin typeface="+mn-ea"/>
              </a:rPr>
              <a:t>C /run/secrets</a:t>
            </a:r>
          </a:p>
          <a:p>
            <a:pPr algn="l"/>
            <a:r>
              <a:rPr lang="en-US" altLang="ko-KR" sz="1000" dirty="0">
                <a:latin typeface="+mn-ea"/>
              </a:rPr>
              <a:t>A /run/</a:t>
            </a:r>
            <a:r>
              <a:rPr lang="en-US" altLang="ko-KR" sz="1000" dirty="0" err="1">
                <a:latin typeface="+mn-ea"/>
              </a:rPr>
              <a:t>nginx.pid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 /</a:t>
            </a:r>
            <a:r>
              <a:rPr lang="en-US" altLang="ko-KR" sz="1000" dirty="0" err="1">
                <a:latin typeface="+mn-ea"/>
              </a:rPr>
              <a:t>var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 /</a:t>
            </a:r>
            <a:r>
              <a:rPr lang="en-US" altLang="ko-KR" sz="1000" dirty="0" err="1">
                <a:latin typeface="+mn-ea"/>
              </a:rPr>
              <a:t>var</a:t>
            </a:r>
            <a:r>
              <a:rPr lang="en-US" altLang="ko-KR" sz="1000" dirty="0">
                <a:latin typeface="+mn-ea"/>
              </a:rPr>
              <a:t>/lib</a:t>
            </a:r>
          </a:p>
          <a:p>
            <a:pPr algn="l"/>
            <a:r>
              <a:rPr lang="en-US" altLang="ko-KR" sz="1000" dirty="0">
                <a:latin typeface="+mn-ea"/>
              </a:rPr>
              <a:t>C /</a:t>
            </a:r>
            <a:r>
              <a:rPr lang="en-US" altLang="ko-KR" sz="1000" dirty="0" err="1">
                <a:latin typeface="+mn-ea"/>
              </a:rPr>
              <a:t>var</a:t>
            </a:r>
            <a:r>
              <a:rPr lang="en-US" altLang="ko-KR" sz="1000" dirty="0">
                <a:latin typeface="+mn-ea"/>
              </a:rPr>
              <a:t>/lib/</a:t>
            </a:r>
            <a:r>
              <a:rPr lang="en-US" altLang="ko-KR" sz="1000" dirty="0" err="1">
                <a:latin typeface="+mn-ea"/>
              </a:rPr>
              <a:t>nginx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A /</a:t>
            </a:r>
            <a:r>
              <a:rPr lang="en-US" altLang="ko-KR" sz="1000" dirty="0" err="1">
                <a:latin typeface="+mn-ea"/>
              </a:rPr>
              <a:t>var</a:t>
            </a:r>
            <a:r>
              <a:rPr lang="en-US" altLang="ko-KR" sz="1000" dirty="0">
                <a:latin typeface="+mn-ea"/>
              </a:rPr>
              <a:t>/lib/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/</a:t>
            </a:r>
            <a:r>
              <a:rPr lang="en-US" altLang="ko-KR" sz="1000" dirty="0" err="1">
                <a:latin typeface="+mn-ea"/>
              </a:rPr>
              <a:t>uwsgi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A /</a:t>
            </a:r>
            <a:r>
              <a:rPr lang="en-US" altLang="ko-KR" sz="1000" dirty="0" err="1">
                <a:latin typeface="+mn-ea"/>
              </a:rPr>
              <a:t>var</a:t>
            </a:r>
            <a:r>
              <a:rPr lang="en-US" altLang="ko-KR" sz="1000" dirty="0">
                <a:latin typeface="+mn-ea"/>
              </a:rPr>
              <a:t>/lib/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/body</a:t>
            </a:r>
          </a:p>
          <a:p>
            <a:pPr algn="l"/>
            <a:r>
              <a:rPr lang="en-US" altLang="ko-KR" sz="1000" dirty="0">
                <a:latin typeface="+mn-ea"/>
              </a:rPr>
              <a:t>A /</a:t>
            </a:r>
            <a:r>
              <a:rPr lang="en-US" altLang="ko-KR" sz="1000" dirty="0" err="1">
                <a:latin typeface="+mn-ea"/>
              </a:rPr>
              <a:t>var</a:t>
            </a:r>
            <a:r>
              <a:rPr lang="en-US" altLang="ko-KR" sz="1000" dirty="0">
                <a:latin typeface="+mn-ea"/>
              </a:rPr>
              <a:t>/lib/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/</a:t>
            </a:r>
            <a:r>
              <a:rPr lang="en-US" altLang="ko-KR" sz="1000" dirty="0" err="1">
                <a:latin typeface="+mn-ea"/>
              </a:rPr>
              <a:t>fastcgi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A /</a:t>
            </a:r>
            <a:r>
              <a:rPr lang="en-US" altLang="ko-KR" sz="1000" dirty="0" err="1">
                <a:latin typeface="+mn-ea"/>
              </a:rPr>
              <a:t>var</a:t>
            </a:r>
            <a:r>
              <a:rPr lang="en-US" altLang="ko-KR" sz="1000" dirty="0">
                <a:latin typeface="+mn-ea"/>
              </a:rPr>
              <a:t>/lib/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/proxy</a:t>
            </a:r>
          </a:p>
          <a:p>
            <a:pPr algn="l"/>
            <a:r>
              <a:rPr lang="en-US" altLang="ko-KR" sz="1000" dirty="0">
                <a:latin typeface="+mn-ea"/>
              </a:rPr>
              <a:t>A /</a:t>
            </a:r>
            <a:r>
              <a:rPr lang="en-US" altLang="ko-KR" sz="1000" dirty="0" err="1">
                <a:latin typeface="+mn-ea"/>
              </a:rPr>
              <a:t>var</a:t>
            </a:r>
            <a:r>
              <a:rPr lang="en-US" altLang="ko-KR" sz="1000" dirty="0">
                <a:latin typeface="+mn-ea"/>
              </a:rPr>
              <a:t>/lib/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/</a:t>
            </a:r>
            <a:r>
              <a:rPr lang="en-US" altLang="ko-KR" sz="1000" dirty="0" err="1">
                <a:latin typeface="+mn-ea"/>
              </a:rPr>
              <a:t>scgi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A /data</a:t>
            </a:r>
          </a:p>
          <a:p>
            <a:pPr algn="l"/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03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4680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로그 및 트러블 슈팅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990" y="1226629"/>
            <a:ext cx="9505056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600" dirty="0" smtClean="0">
                <a:latin typeface="+mn-ea"/>
              </a:rPr>
              <a:t>1.  </a:t>
            </a:r>
            <a:r>
              <a:rPr lang="en-US" altLang="ko-KR" sz="1600" dirty="0" err="1" smtClean="0">
                <a:latin typeface="+mn-ea"/>
              </a:rPr>
              <a:t>docker</a:t>
            </a:r>
            <a:r>
              <a:rPr lang="en-US" altLang="ko-KR" sz="1600" dirty="0" smtClean="0">
                <a:latin typeface="+mn-ea"/>
              </a:rPr>
              <a:t> build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문제발생시 </a:t>
            </a:r>
            <a:endParaRPr lang="en-US" altLang="ko-KR" sz="1600" dirty="0" smtClean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Step </a:t>
            </a:r>
            <a:r>
              <a:rPr lang="en-US" altLang="ko-KR" sz="1000" dirty="0">
                <a:latin typeface="+mn-ea"/>
              </a:rPr>
              <a:t>4 : RUN echo "daemon off;" &gt;&gt; /</a:t>
            </a:r>
            <a:r>
              <a:rPr lang="en-US" altLang="ko-KR" sz="1000" dirty="0" err="1">
                <a:latin typeface="+mn-ea"/>
              </a:rPr>
              <a:t>etc</a:t>
            </a:r>
            <a:r>
              <a:rPr lang="en-US" altLang="ko-KR" sz="1000" dirty="0">
                <a:latin typeface="+mn-ea"/>
              </a:rPr>
              <a:t>/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/</a:t>
            </a:r>
            <a:r>
              <a:rPr lang="en-US" altLang="ko-KR" sz="1000" dirty="0" err="1">
                <a:latin typeface="+mn-ea"/>
              </a:rPr>
              <a:t>nginx.conf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---&gt; Running in d8561b6b3aba</a:t>
            </a:r>
          </a:p>
          <a:p>
            <a:pPr algn="l"/>
            <a:r>
              <a:rPr lang="en-US" altLang="ko-KR" sz="1000" dirty="0">
                <a:latin typeface="+mn-ea"/>
              </a:rPr>
              <a:t> ---&gt;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353936cec1c9</a:t>
            </a:r>
          </a:p>
          <a:p>
            <a:pPr algn="l"/>
            <a:r>
              <a:rPr lang="en-US" altLang="ko-KR" sz="1000" dirty="0">
                <a:latin typeface="+mn-ea"/>
              </a:rPr>
              <a:t>Removing intermediate container d8561b6b3aba</a:t>
            </a:r>
          </a:p>
          <a:p>
            <a:pPr algn="l"/>
            <a:r>
              <a:rPr lang="en-US" altLang="ko-KR" sz="1000" dirty="0">
                <a:latin typeface="+mn-ea"/>
              </a:rPr>
              <a:t>Step 5 : RUN </a:t>
            </a:r>
            <a:r>
              <a:rPr lang="en-US" altLang="ko-KR" sz="1000" dirty="0" err="1">
                <a:latin typeface="+mn-ea"/>
              </a:rPr>
              <a:t>mkdir</a:t>
            </a:r>
            <a:r>
              <a:rPr lang="en-US" altLang="ko-KR" sz="1000" dirty="0">
                <a:latin typeface="+mn-ea"/>
              </a:rPr>
              <a:t> /</a:t>
            </a:r>
            <a:r>
              <a:rPr lang="en-US" altLang="ko-KR" sz="1000" dirty="0" err="1">
                <a:latin typeface="+mn-ea"/>
              </a:rPr>
              <a:t>etc</a:t>
            </a:r>
            <a:r>
              <a:rPr lang="en-US" altLang="ko-KR" sz="1000" dirty="0">
                <a:latin typeface="+mn-ea"/>
              </a:rPr>
              <a:t>/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/</a:t>
            </a:r>
            <a:r>
              <a:rPr lang="en-US" altLang="ko-KR" sz="1000" dirty="0" err="1">
                <a:latin typeface="+mn-ea"/>
              </a:rPr>
              <a:t>ssl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---&gt; Running in 83605fb08c75</a:t>
            </a:r>
          </a:p>
          <a:p>
            <a:pPr algn="l"/>
            <a:r>
              <a:rPr lang="en-US" altLang="ko-KR" sz="1000" dirty="0">
                <a:latin typeface="+mn-ea"/>
              </a:rPr>
              <a:t> ---&gt; 518ef7bd1d09</a:t>
            </a:r>
          </a:p>
          <a:p>
            <a:pPr algn="l"/>
            <a:r>
              <a:rPr lang="en-US" altLang="ko-KR" sz="1000" dirty="0">
                <a:latin typeface="+mn-ea"/>
              </a:rPr>
              <a:t>Removing intermediate container 83605fb08c75</a:t>
            </a:r>
          </a:p>
          <a:p>
            <a:pPr algn="l"/>
            <a:r>
              <a:rPr lang="en-US" altLang="ko-KR" sz="1000" dirty="0">
                <a:latin typeface="+mn-ea"/>
              </a:rPr>
              <a:t>Step 6 : ADD default /</a:t>
            </a:r>
            <a:r>
              <a:rPr lang="en-US" altLang="ko-KR" sz="1000" dirty="0" err="1">
                <a:latin typeface="+mn-ea"/>
              </a:rPr>
              <a:t>etc</a:t>
            </a:r>
            <a:r>
              <a:rPr lang="en-US" altLang="ko-KR" sz="1000" dirty="0">
                <a:latin typeface="+mn-ea"/>
              </a:rPr>
              <a:t>/</a:t>
            </a:r>
            <a:r>
              <a:rPr lang="en-US" altLang="ko-KR" sz="1000" dirty="0" err="1">
                <a:latin typeface="+mn-ea"/>
              </a:rPr>
              <a:t>nginx</a:t>
            </a:r>
            <a:r>
              <a:rPr lang="en-US" altLang="ko-KR" sz="1000" dirty="0">
                <a:latin typeface="+mn-ea"/>
              </a:rPr>
              <a:t>/sites-available/default</a:t>
            </a:r>
          </a:p>
          <a:p>
            <a:pPr algn="l"/>
            <a:r>
              <a:rPr lang="en-US" altLang="ko-KR" sz="1000" dirty="0">
                <a:latin typeface="+mn-ea"/>
              </a:rPr>
              <a:t> ---&gt; 9940a0310f0f</a:t>
            </a:r>
          </a:p>
          <a:p>
            <a:pPr algn="l"/>
            <a:r>
              <a:rPr lang="en-US" altLang="ko-KR" sz="1000" dirty="0">
                <a:latin typeface="+mn-ea"/>
              </a:rPr>
              <a:t>Removing intermediate container 91f2953f2888</a:t>
            </a:r>
          </a:p>
          <a:p>
            <a:pPr algn="l"/>
            <a:r>
              <a:rPr lang="en-US" altLang="ko-KR" sz="1000" dirty="0">
                <a:latin typeface="+mn-ea"/>
              </a:rPr>
              <a:t>Step 7 : EXPOSE 80</a:t>
            </a:r>
          </a:p>
          <a:p>
            <a:pPr algn="l"/>
            <a:r>
              <a:rPr lang="en-US" altLang="ko-KR" sz="1000" dirty="0">
                <a:latin typeface="+mn-ea"/>
              </a:rPr>
              <a:t> ---&gt; Running in adf44898995d</a:t>
            </a:r>
          </a:p>
          <a:p>
            <a:pPr algn="l"/>
            <a:r>
              <a:rPr lang="en-US" altLang="ko-KR" sz="1000" dirty="0">
                <a:latin typeface="+mn-ea"/>
              </a:rPr>
              <a:t> ---&gt; 1e17fa0b8e83</a:t>
            </a:r>
          </a:p>
          <a:p>
            <a:pPr algn="l"/>
            <a:r>
              <a:rPr lang="en-US" altLang="ko-KR" sz="1000" dirty="0">
                <a:latin typeface="+mn-ea"/>
              </a:rPr>
              <a:t>Removing intermediate container adf44898995d</a:t>
            </a:r>
          </a:p>
          <a:p>
            <a:pPr algn="l"/>
            <a:r>
              <a:rPr lang="en-US" altLang="ko-KR" sz="1000" dirty="0">
                <a:latin typeface="+mn-ea"/>
              </a:rPr>
              <a:t>Step 8 : CMD </a:t>
            </a:r>
            <a:r>
              <a:rPr lang="en-US" altLang="ko-KR" sz="1000" dirty="0" err="1">
                <a:latin typeface="+mn-ea"/>
              </a:rPr>
              <a:t>nginx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---&gt; Running in 24892467a899</a:t>
            </a:r>
          </a:p>
          <a:p>
            <a:pPr algn="l"/>
            <a:r>
              <a:rPr lang="en-US" altLang="ko-KR" sz="1000" dirty="0">
                <a:latin typeface="+mn-ea"/>
              </a:rPr>
              <a:t> ---&gt; da6aac6f5de6</a:t>
            </a:r>
          </a:p>
          <a:p>
            <a:pPr algn="l"/>
            <a:r>
              <a:rPr lang="en-US" altLang="ko-KR" sz="1000" dirty="0">
                <a:latin typeface="+mn-ea"/>
              </a:rPr>
              <a:t>Removing intermediate container 24892467a899</a:t>
            </a:r>
          </a:p>
          <a:p>
            <a:pPr algn="l"/>
            <a:r>
              <a:rPr lang="en-US" altLang="ko-KR" sz="1000" dirty="0">
                <a:latin typeface="+mn-ea"/>
              </a:rPr>
              <a:t>Successfully built da6aac6f5de6</a:t>
            </a: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root@salt-master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nginx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run -it 353936cec1c9 /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bin/bash -&gt;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특정단계에서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</a:rPr>
              <a:t>실패했을때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 이미지에 접속하여 트러블 슈팅</a:t>
            </a:r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Desktop]#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logs -f -t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ff8e3dcd8b59  -&gt;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로그를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</a:rPr>
              <a:t>볼때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2016-03-26T08:46:21.663743573Z AH00558: apache2: Could not reliably determine the server's fully qualified domain name, using 172.17.0.46. Set the '</a:t>
            </a:r>
            <a:r>
              <a:rPr lang="en-US" altLang="ko-KR" sz="1000" dirty="0" err="1">
                <a:latin typeface="+mn-ea"/>
              </a:rPr>
              <a:t>ServerName</a:t>
            </a:r>
            <a:r>
              <a:rPr lang="en-US" altLang="ko-KR" sz="1000" dirty="0">
                <a:latin typeface="+mn-ea"/>
              </a:rPr>
              <a:t>' directive globally to suppress this message</a:t>
            </a: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 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Desktop]#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logs -f -t 3d2f5501f515</a:t>
            </a:r>
          </a:p>
          <a:p>
            <a:pPr algn="l"/>
            <a:r>
              <a:rPr lang="en-US" altLang="ko-KR" sz="1000" dirty="0" smtClean="0">
                <a:latin typeface="+mn-ea"/>
              </a:rPr>
              <a:t>2016-03-26T08:45:48.480663168Z </a:t>
            </a:r>
            <a:r>
              <a:rPr lang="en-US" altLang="ko-KR" sz="1000" dirty="0">
                <a:latin typeface="+mn-ea"/>
              </a:rPr>
              <a:t>160326  8:45:48 [Warning] Using unique option prefix </a:t>
            </a:r>
            <a:r>
              <a:rPr lang="en-US" altLang="ko-KR" sz="1000" dirty="0" err="1">
                <a:latin typeface="+mn-ea"/>
              </a:rPr>
              <a:t>key_buffer</a:t>
            </a:r>
            <a:r>
              <a:rPr lang="en-US" altLang="ko-KR" sz="1000" dirty="0">
                <a:latin typeface="+mn-ea"/>
              </a:rPr>
              <a:t> instead of </a:t>
            </a:r>
            <a:r>
              <a:rPr lang="en-US" altLang="ko-KR" sz="1000" dirty="0" err="1">
                <a:latin typeface="+mn-ea"/>
              </a:rPr>
              <a:t>key_buffer_size</a:t>
            </a:r>
            <a:r>
              <a:rPr lang="en-US" altLang="ko-KR" sz="1000" dirty="0">
                <a:latin typeface="+mn-ea"/>
              </a:rPr>
              <a:t> is deprecated and will be removed in a future release. Please use the full name instead.</a:t>
            </a:r>
          </a:p>
          <a:p>
            <a:pPr algn="l"/>
            <a:r>
              <a:rPr lang="en-US" altLang="ko-KR" sz="1000" dirty="0">
                <a:latin typeface="+mn-ea"/>
              </a:rPr>
              <a:t>2016-03-26T08:45:48.480708661Z 160326  8:45:48 [Note] </a:t>
            </a:r>
            <a:r>
              <a:rPr lang="en-US" altLang="ko-KR" sz="1000" dirty="0" err="1">
                <a:latin typeface="+mn-ea"/>
              </a:rPr>
              <a:t>mysqld</a:t>
            </a:r>
            <a:r>
              <a:rPr lang="en-US" altLang="ko-KR" sz="1000" dirty="0">
                <a:latin typeface="+mn-ea"/>
              </a:rPr>
              <a:t> (</a:t>
            </a:r>
            <a:r>
              <a:rPr lang="en-US" altLang="ko-KR" sz="1000" dirty="0" err="1">
                <a:latin typeface="+mn-ea"/>
              </a:rPr>
              <a:t>mysqld</a:t>
            </a:r>
            <a:r>
              <a:rPr lang="en-US" altLang="ko-KR" sz="1000" dirty="0">
                <a:latin typeface="+mn-ea"/>
              </a:rPr>
              <a:t> 5.5.47-0ubuntu0.14.04.1) starting as process 40 ...</a:t>
            </a:r>
          </a:p>
          <a:p>
            <a:pPr algn="l"/>
            <a:r>
              <a:rPr lang="en-US" altLang="ko-KR" sz="1000" dirty="0">
                <a:latin typeface="+mn-ea"/>
              </a:rPr>
              <a:t>2016-03-26T08:45:50.609809821Z 160326  8:45:50 [Warning] Using unique option prefix </a:t>
            </a:r>
            <a:r>
              <a:rPr lang="en-US" altLang="ko-KR" sz="1000" dirty="0" err="1">
                <a:latin typeface="+mn-ea"/>
              </a:rPr>
              <a:t>key_buffer</a:t>
            </a:r>
            <a:r>
              <a:rPr lang="en-US" altLang="ko-KR" sz="1000" dirty="0">
                <a:latin typeface="+mn-ea"/>
              </a:rPr>
              <a:t> instead of </a:t>
            </a:r>
            <a:r>
              <a:rPr lang="en-US" altLang="ko-KR" sz="1000" dirty="0" err="1">
                <a:latin typeface="+mn-ea"/>
              </a:rPr>
              <a:t>key_buffer_size</a:t>
            </a:r>
            <a:r>
              <a:rPr lang="en-US" altLang="ko-KR" sz="1000" dirty="0">
                <a:latin typeface="+mn-ea"/>
              </a:rPr>
              <a:t> is deprecated and will be removed in a future release. Please use the full name instead.</a:t>
            </a:r>
          </a:p>
          <a:p>
            <a:pPr algn="l"/>
            <a:r>
              <a:rPr lang="en-US" altLang="ko-KR" sz="1000" dirty="0">
                <a:latin typeface="+mn-ea"/>
              </a:rPr>
              <a:t>2016-03-26T08:45:50.620707081Z 160326  8:45:50 [Note] </a:t>
            </a:r>
            <a:r>
              <a:rPr lang="en-US" altLang="ko-KR" sz="1000" dirty="0" err="1">
                <a:latin typeface="+mn-ea"/>
              </a:rPr>
              <a:t>mysqld</a:t>
            </a:r>
            <a:r>
              <a:rPr lang="en-US" altLang="ko-KR" sz="1000" dirty="0">
                <a:latin typeface="+mn-ea"/>
              </a:rPr>
              <a:t> (</a:t>
            </a:r>
            <a:r>
              <a:rPr lang="en-US" altLang="ko-KR" sz="1000" dirty="0" err="1">
                <a:latin typeface="+mn-ea"/>
              </a:rPr>
              <a:t>mysqld</a:t>
            </a:r>
            <a:r>
              <a:rPr lang="en-US" altLang="ko-KR" sz="1000" dirty="0">
                <a:latin typeface="+mn-ea"/>
              </a:rPr>
              <a:t> 5.5.47-0ubuntu0.14.04.1) starting as process 60 </a:t>
            </a:r>
            <a:r>
              <a:rPr lang="en-US" altLang="ko-KR" sz="1000" dirty="0" smtClean="0">
                <a:latin typeface="+mn-ea"/>
              </a:rPr>
              <a:t>...</a:t>
            </a:r>
          </a:p>
          <a:p>
            <a:pPr algn="l"/>
            <a:r>
              <a:rPr lang="en-US" altLang="ko-KR" sz="1600" dirty="0">
                <a:latin typeface="+mn-ea"/>
              </a:rPr>
              <a:t>2</a:t>
            </a:r>
            <a:r>
              <a:rPr lang="en-US" altLang="ko-KR" sz="1600" dirty="0" smtClean="0">
                <a:latin typeface="+mn-ea"/>
              </a:rPr>
              <a:t>.  </a:t>
            </a:r>
            <a:r>
              <a:rPr lang="en-US" altLang="ko-KR" sz="1600" dirty="0" err="1">
                <a:latin typeface="+mn-ea"/>
              </a:rPr>
              <a:t>docker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store state </a:t>
            </a:r>
            <a:r>
              <a:rPr lang="ko-KR" altLang="en-US" sz="1600" dirty="0" smtClean="0">
                <a:latin typeface="+mn-ea"/>
              </a:rPr>
              <a:t>문제발생시  </a:t>
            </a:r>
            <a:r>
              <a:rPr lang="en-US" altLang="ko-KR" sz="1600" dirty="0" smtClean="0">
                <a:latin typeface="+mn-ea"/>
              </a:rPr>
              <a:t>(error </a:t>
            </a:r>
            <a:r>
              <a:rPr lang="ko-KR" altLang="en-US" sz="1600" dirty="0" err="1" smtClean="0">
                <a:latin typeface="+mn-ea"/>
              </a:rPr>
              <a:t>메세지</a:t>
            </a:r>
            <a:r>
              <a:rPr lang="ko-KR" altLang="en-US" sz="1600" dirty="0" smtClean="0">
                <a:latin typeface="+mn-ea"/>
              </a:rPr>
              <a:t> 참고</a:t>
            </a:r>
            <a:r>
              <a:rPr lang="en-US" altLang="ko-KR" sz="1600" smtClean="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/</a:t>
            </a:r>
            <a:r>
              <a:rPr lang="en-US" altLang="ko-KR" sz="1000" dirty="0" err="1">
                <a:latin typeface="+mn-ea"/>
              </a:rPr>
              <a:t>usr</a:t>
            </a:r>
            <a:r>
              <a:rPr lang="en-US" altLang="ko-KR" sz="1000" dirty="0">
                <a:latin typeface="+mn-ea"/>
              </a:rPr>
              <a:t>/bin/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-current: Error response from daemon: updating the store state of sandbox failed: failed to update store for object type *li                                                          </a:t>
            </a:r>
            <a:r>
              <a:rPr lang="en-US" altLang="ko-KR" sz="1000" dirty="0" err="1">
                <a:latin typeface="+mn-ea"/>
              </a:rPr>
              <a:t>bnetwork.sbState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 err="1">
                <a:latin typeface="+mn-ea"/>
              </a:rPr>
              <a:t>json</a:t>
            </a:r>
            <a:r>
              <a:rPr lang="en-US" altLang="ko-KR" sz="1000" dirty="0">
                <a:latin typeface="+mn-ea"/>
              </a:rPr>
              <a:t>: cannot </a:t>
            </a:r>
            <a:r>
              <a:rPr lang="en-US" altLang="ko-KR" sz="1000" dirty="0" err="1">
                <a:latin typeface="+mn-ea"/>
              </a:rPr>
              <a:t>unmarshal</a:t>
            </a:r>
            <a:r>
              <a:rPr lang="en-US" altLang="ko-KR" sz="1000" dirty="0">
                <a:latin typeface="+mn-ea"/>
              </a:rPr>
              <a:t> object into Go </a:t>
            </a:r>
            <a:r>
              <a:rPr lang="en-US" altLang="ko-KR" sz="1000" dirty="0" err="1">
                <a:latin typeface="+mn-ea"/>
              </a:rPr>
              <a:t>struct</a:t>
            </a:r>
            <a:r>
              <a:rPr lang="en-US" altLang="ko-KR" sz="1000" dirty="0">
                <a:latin typeface="+mn-ea"/>
              </a:rPr>
              <a:t> field </a:t>
            </a:r>
            <a:r>
              <a:rPr lang="en-US" altLang="ko-KR" sz="1000" dirty="0" err="1">
                <a:latin typeface="+mn-ea"/>
              </a:rPr>
              <a:t>sbState.ExtDNS</a:t>
            </a:r>
            <a:r>
              <a:rPr lang="en-US" altLang="ko-KR" sz="1000" dirty="0">
                <a:latin typeface="+mn-ea"/>
              </a:rPr>
              <a:t> of type </a:t>
            </a:r>
            <a:r>
              <a:rPr lang="en-US" altLang="ko-KR" sz="1000" dirty="0" smtClean="0">
                <a:latin typeface="+mn-ea"/>
              </a:rPr>
              <a:t>string</a:t>
            </a:r>
          </a:p>
          <a:p>
            <a:pPr algn="l"/>
            <a:r>
              <a:rPr lang="ko-KR" altLang="en-US" sz="1400" dirty="0" err="1" smtClean="0">
                <a:solidFill>
                  <a:srgbClr val="FF0000"/>
                </a:solidFill>
                <a:latin typeface="+mn-ea"/>
              </a:rPr>
              <a:t>ㅇ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+mn-ea"/>
              </a:rPr>
              <a:t>rm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-</a:t>
            </a:r>
            <a:r>
              <a:rPr lang="en-US" altLang="ko-KR" sz="1400" dirty="0" err="1">
                <a:solidFill>
                  <a:srgbClr val="FF0000"/>
                </a:solidFill>
                <a:latin typeface="+mn-ea"/>
              </a:rPr>
              <a:t>rf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 /</a:t>
            </a:r>
            <a:r>
              <a:rPr lang="en-US" altLang="ko-KR" sz="1400" dirty="0" err="1" smtClean="0">
                <a:solidFill>
                  <a:srgbClr val="FF0000"/>
                </a:solidFill>
                <a:latin typeface="+mn-ea"/>
              </a:rPr>
              <a:t>var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/lib/</a:t>
            </a:r>
            <a:r>
              <a:rPr lang="en-US" altLang="ko-KR" sz="1400" dirty="0" err="1" smtClean="0">
                <a:solidFill>
                  <a:srgbClr val="FF0000"/>
                </a:solidFill>
                <a:latin typeface="+mn-ea"/>
              </a:rPr>
              <a:t>docker</a:t>
            </a:r>
            <a:endParaRPr lang="en-US" altLang="ko-KR" sz="1400" dirty="0" smtClean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ko-KR" altLang="en-US" sz="1400" dirty="0" err="1" smtClean="0">
                <a:solidFill>
                  <a:srgbClr val="FF0000"/>
                </a:solidFill>
                <a:latin typeface="+mn-ea"/>
              </a:rPr>
              <a:t>ㅇ</a:t>
            </a:r>
            <a:r>
              <a:rPr lang="ko-KR" altLang="en-US" sz="1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+mn-ea"/>
              </a:rPr>
              <a:t>systemctl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 restart </a:t>
            </a:r>
            <a:r>
              <a:rPr lang="en-US" altLang="ko-KR" sz="1400" dirty="0" err="1" smtClean="0">
                <a:solidFill>
                  <a:srgbClr val="FF0000"/>
                </a:solidFill>
                <a:latin typeface="+mn-ea"/>
              </a:rPr>
              <a:t>docker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59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[</a:t>
            </a:r>
            <a:r>
              <a:rPr lang="ko-KR" altLang="en-US" sz="2000" dirty="0" smtClean="0">
                <a:latin typeface="+mn-ea"/>
                <a:ea typeface="+mn-ea"/>
              </a:rPr>
              <a:t>활용법</a:t>
            </a:r>
            <a:r>
              <a:rPr lang="en-US" altLang="ko-KR" sz="2000" dirty="0" smtClean="0">
                <a:latin typeface="+mn-ea"/>
                <a:ea typeface="+mn-ea"/>
              </a:rPr>
              <a:t>1]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6300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err="1" smtClean="0">
                <a:latin typeface="+mn-ea"/>
                <a:ea typeface="+mn-ea"/>
              </a:rPr>
              <a:t>아파치설치</a:t>
            </a:r>
            <a:r>
              <a:rPr lang="ko-KR" altLang="en-US" sz="1800" b="1" dirty="0" smtClean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(</a:t>
            </a:r>
            <a:r>
              <a:rPr lang="ko-KR" altLang="en-US" sz="1800" b="1" dirty="0" smtClean="0">
                <a:latin typeface="+mn-ea"/>
                <a:ea typeface="+mn-ea"/>
              </a:rPr>
              <a:t>컨테이너에 </a:t>
            </a:r>
            <a:r>
              <a:rPr lang="en-US" altLang="ko-KR" sz="1800" b="1" dirty="0" smtClean="0">
                <a:latin typeface="+mn-ea"/>
                <a:ea typeface="+mn-ea"/>
              </a:rPr>
              <a:t>apache</a:t>
            </a:r>
            <a:r>
              <a:rPr lang="ko-KR" altLang="en-US" sz="1800" b="1" dirty="0" smtClean="0">
                <a:latin typeface="+mn-ea"/>
                <a:ea typeface="+mn-ea"/>
              </a:rPr>
              <a:t>설치</a:t>
            </a:r>
            <a:r>
              <a:rPr lang="en-US" altLang="ko-KR" sz="1800" b="1" dirty="0" smtClean="0">
                <a:latin typeface="+mn-ea"/>
                <a:ea typeface="+mn-ea"/>
              </a:rPr>
              <a:t>)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2760" y="1203479"/>
            <a:ext cx="959943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home]#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run -it -d -p 80:80 --name web1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ubuntu:latest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/bin/bash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e2388111e147c5b0ee06a4022cb3e32c4143f50f38e58259d36f3af26d9fa19e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home]#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apt-get update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root@e2388111e147:/# 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root@e2388111e147:/#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apt-get install apache2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Reading package lists... Done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Building dependency tree       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Reading state information... Done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The following extra packages will be installed</a:t>
            </a:r>
            <a:r>
              <a:rPr lang="en-US" altLang="ko-KR" sz="1000" dirty="0" smtClean="0">
                <a:latin typeface="+mn-ea"/>
                <a:ea typeface="+mn-ea"/>
              </a:rPr>
              <a:t>: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root@e2388111e147:/#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service apache2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start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* Restarting web server apache2                                                                                 </a:t>
            </a:r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AH00558</a:t>
            </a:r>
            <a:r>
              <a:rPr lang="en-US" altLang="ko-KR" sz="1000" dirty="0">
                <a:latin typeface="+mn-ea"/>
                <a:ea typeface="+mn-ea"/>
              </a:rPr>
              <a:t>: apache2: Could not reliably determine the server's fully qualified domain name, using 172.17.0.28. Set the '</a:t>
            </a:r>
            <a:r>
              <a:rPr lang="en-US" altLang="ko-KR" sz="1000" dirty="0" err="1">
                <a:latin typeface="+mn-ea"/>
                <a:ea typeface="+mn-ea"/>
              </a:rPr>
              <a:t>ServerName</a:t>
            </a:r>
            <a:r>
              <a:rPr lang="en-US" altLang="ko-KR" sz="1000" dirty="0">
                <a:latin typeface="+mn-ea"/>
                <a:ea typeface="+mn-ea"/>
              </a:rPr>
              <a:t>' directive globally to suppress this message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                                                                                          [ OK ]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root@e2388111e147</a:t>
            </a:r>
            <a:r>
              <a:rPr lang="en-US" altLang="ko-KR" sz="1000" dirty="0">
                <a:latin typeface="+mn-ea"/>
                <a:ea typeface="+mn-ea"/>
              </a:rPr>
              <a:t>:/#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ef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apache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  867      1  0 06:58 ?        00:00:00 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sbin</a:t>
            </a:r>
            <a:r>
              <a:rPr lang="en-US" altLang="ko-KR" sz="1000" dirty="0">
                <a:latin typeface="+mn-ea"/>
                <a:ea typeface="+mn-ea"/>
              </a:rPr>
              <a:t>/apache2 -k start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www-data    869    867  0 06:58 ?        00:00:00 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sbin</a:t>
            </a:r>
            <a:r>
              <a:rPr lang="en-US" altLang="ko-KR" sz="1000" dirty="0">
                <a:latin typeface="+mn-ea"/>
                <a:ea typeface="+mn-ea"/>
              </a:rPr>
              <a:t>/apache2 -k start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www-data    870    867  0 06:58 ?        00:00:00 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sbin</a:t>
            </a:r>
            <a:r>
              <a:rPr lang="en-US" altLang="ko-KR" sz="1000" dirty="0">
                <a:latin typeface="+mn-ea"/>
                <a:ea typeface="+mn-ea"/>
              </a:rPr>
              <a:t>/apache2 -k start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  931      1  0 06:58 ?        00:00:00 </a:t>
            </a:r>
            <a:r>
              <a:rPr lang="en-US" altLang="ko-KR" sz="1000" dirty="0" err="1">
                <a:latin typeface="+mn-ea"/>
                <a:ea typeface="+mn-ea"/>
              </a:rPr>
              <a:t>grep</a:t>
            </a:r>
            <a:r>
              <a:rPr lang="en-US" altLang="ko-KR" sz="1000" dirty="0">
                <a:latin typeface="+mn-ea"/>
                <a:ea typeface="+mn-ea"/>
              </a:rPr>
              <a:t> --color=auto </a:t>
            </a:r>
            <a:r>
              <a:rPr lang="en-US" altLang="ko-KR" sz="1000" dirty="0" smtClean="0">
                <a:latin typeface="+mn-ea"/>
                <a:ea typeface="+mn-ea"/>
              </a:rPr>
              <a:t>apache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workspace]#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ef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15210      1  0 Mar25 ?        00:01:59 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/bin/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daemon --</a:t>
            </a:r>
            <a:r>
              <a:rPr lang="en-US" altLang="ko-KR" sz="1000" dirty="0" err="1">
                <a:latin typeface="+mn-ea"/>
                <a:ea typeface="+mn-ea"/>
              </a:rPr>
              <a:t>selinux</a:t>
            </a:r>
            <a:r>
              <a:rPr lang="en-US" altLang="ko-KR" sz="1000" dirty="0">
                <a:latin typeface="+mn-ea"/>
                <a:ea typeface="+mn-ea"/>
              </a:rPr>
              <a:t>-enabled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34540  15210  0 02:52 ?        00:00:00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-proxy -proto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tcp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-host-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0.0.0.0 -host-port 80 -container-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172.17.0.28 -container-port 80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34597  10402  0 02:52 pts/1    00:00:00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attach web1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35741  26084  0 03:05 pts/6    00:00:00 </a:t>
            </a:r>
            <a:r>
              <a:rPr lang="en-US" altLang="ko-KR" sz="1000" dirty="0" err="1">
                <a:latin typeface="+mn-ea"/>
                <a:ea typeface="+mn-ea"/>
              </a:rPr>
              <a:t>grep</a:t>
            </a:r>
            <a:r>
              <a:rPr lang="en-US" altLang="ko-KR" sz="1000" dirty="0">
                <a:latin typeface="+mn-ea"/>
                <a:ea typeface="+mn-ea"/>
              </a:rPr>
              <a:t> --color=auto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endParaRPr lang="en-US" altLang="ko-KR" sz="1000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1" t="31172" r="21968" b="14144"/>
          <a:stretch/>
        </p:blipFill>
        <p:spPr bwMode="auto">
          <a:xfrm>
            <a:off x="6228605" y="1458181"/>
            <a:ext cx="4028269" cy="223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87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8028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err="1" smtClean="0">
                <a:latin typeface="+mn-ea"/>
                <a:ea typeface="+mn-ea"/>
              </a:rPr>
              <a:t>톰캣설치</a:t>
            </a:r>
            <a:r>
              <a:rPr lang="ko-KR" altLang="en-US" sz="1800" b="1" dirty="0" smtClean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(</a:t>
            </a:r>
            <a:r>
              <a:rPr lang="ko-KR" altLang="en-US" sz="1800" b="1" dirty="0" err="1" smtClean="0">
                <a:latin typeface="+mn-ea"/>
                <a:ea typeface="+mn-ea"/>
              </a:rPr>
              <a:t>톰캣</a:t>
            </a:r>
            <a:r>
              <a:rPr lang="ko-KR" altLang="en-US" sz="1800" b="1" dirty="0" smtClean="0">
                <a:latin typeface="+mn-ea"/>
                <a:ea typeface="+mn-ea"/>
              </a:rPr>
              <a:t> 실행된 이미지까지 다운 받아 컨테이너 동작</a:t>
            </a:r>
            <a:r>
              <a:rPr lang="en-US" altLang="ko-KR" sz="1800" b="1" dirty="0" smtClean="0">
                <a:latin typeface="+mn-ea"/>
                <a:ea typeface="+mn-ea"/>
              </a:rPr>
              <a:t>)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2760" y="1203479"/>
            <a:ext cx="959943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Desktop]#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run -it -d -p 8080:8080 tomcat:8.0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fd2d6ca1fb9e9c2e13694a7c590221b695859d9a83c4a98ffdcfeb22ecb6c3c5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root@salt-master</a:t>
            </a:r>
            <a:r>
              <a:rPr lang="en-US" altLang="ko-KR" sz="1000" dirty="0">
                <a:latin typeface="+mn-ea"/>
                <a:ea typeface="+mn-ea"/>
              </a:rPr>
              <a:t> Desktop]#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exec -it fd2d6ca1fb9e /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bin/bash</a:t>
            </a:r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root@fd2d6ca1fb9e:/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/local/tomcat#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ef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tomcat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    1      0  2 01:49 ?        00:00:04 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/lib/</a:t>
            </a:r>
            <a:r>
              <a:rPr lang="en-US" altLang="ko-KR" sz="1000" dirty="0" err="1">
                <a:latin typeface="+mn-ea"/>
                <a:ea typeface="+mn-ea"/>
              </a:rPr>
              <a:t>jvm</a:t>
            </a:r>
            <a:r>
              <a:rPr lang="en-US" altLang="ko-KR" sz="1000" dirty="0">
                <a:latin typeface="+mn-ea"/>
                <a:ea typeface="+mn-ea"/>
              </a:rPr>
              <a:t>/java-7-openjdk-amd64/</a:t>
            </a:r>
            <a:r>
              <a:rPr lang="en-US" altLang="ko-KR" sz="1000" dirty="0" err="1">
                <a:latin typeface="+mn-ea"/>
                <a:ea typeface="+mn-ea"/>
              </a:rPr>
              <a:t>jre</a:t>
            </a:r>
            <a:r>
              <a:rPr lang="en-US" altLang="ko-KR" sz="1000" dirty="0">
                <a:latin typeface="+mn-ea"/>
                <a:ea typeface="+mn-ea"/>
              </a:rPr>
              <a:t>/bin/java -</a:t>
            </a:r>
            <a:r>
              <a:rPr lang="en-US" altLang="ko-KR" sz="1000" dirty="0" err="1">
                <a:latin typeface="+mn-ea"/>
                <a:ea typeface="+mn-ea"/>
              </a:rPr>
              <a:t>Djava.util.logging.config.file</a:t>
            </a:r>
            <a:r>
              <a:rPr lang="en-US" altLang="ko-KR" sz="1000" dirty="0">
                <a:latin typeface="+mn-ea"/>
                <a:ea typeface="+mn-ea"/>
              </a:rPr>
              <a:t>=/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/local/tomcat/</a:t>
            </a:r>
            <a:r>
              <a:rPr lang="en-US" altLang="ko-KR" sz="1000" dirty="0" err="1">
                <a:latin typeface="+mn-ea"/>
                <a:ea typeface="+mn-ea"/>
              </a:rPr>
              <a:t>conf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en-US" altLang="ko-KR" sz="1000" dirty="0" err="1">
                <a:latin typeface="+mn-ea"/>
                <a:ea typeface="+mn-ea"/>
              </a:rPr>
              <a:t>logging.properties</a:t>
            </a:r>
            <a:r>
              <a:rPr lang="en-US" altLang="ko-KR" sz="1000" dirty="0">
                <a:latin typeface="+mn-ea"/>
                <a:ea typeface="+mn-ea"/>
              </a:rPr>
              <a:t> -</a:t>
            </a:r>
            <a:r>
              <a:rPr lang="en-US" altLang="ko-KR" sz="1000" dirty="0" err="1">
                <a:latin typeface="+mn-ea"/>
                <a:ea typeface="+mn-ea"/>
              </a:rPr>
              <a:t>Djava.util.logging.manager</a:t>
            </a:r>
            <a:r>
              <a:rPr lang="en-US" altLang="ko-KR" sz="1000" dirty="0">
                <a:latin typeface="+mn-ea"/>
                <a:ea typeface="+mn-ea"/>
              </a:rPr>
              <a:t>=</a:t>
            </a:r>
            <a:r>
              <a:rPr lang="en-US" altLang="ko-KR" sz="1000" dirty="0" err="1">
                <a:latin typeface="+mn-ea"/>
                <a:ea typeface="+mn-ea"/>
              </a:rPr>
              <a:t>org.apache.juli.ClassLoaderLogManager</a:t>
            </a:r>
            <a:r>
              <a:rPr lang="en-US" altLang="ko-KR" sz="1000" dirty="0">
                <a:latin typeface="+mn-ea"/>
                <a:ea typeface="+mn-ea"/>
              </a:rPr>
              <a:t> -</a:t>
            </a:r>
            <a:r>
              <a:rPr lang="en-US" altLang="ko-KR" sz="1000" dirty="0" err="1">
                <a:latin typeface="+mn-ea"/>
                <a:ea typeface="+mn-ea"/>
              </a:rPr>
              <a:t>Djava.endorsed.dirs</a:t>
            </a:r>
            <a:r>
              <a:rPr lang="en-US" altLang="ko-KR" sz="1000" dirty="0">
                <a:latin typeface="+mn-ea"/>
                <a:ea typeface="+mn-ea"/>
              </a:rPr>
              <a:t>=/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/local/tomcat/endorsed -</a:t>
            </a:r>
            <a:r>
              <a:rPr lang="en-US" altLang="ko-KR" sz="1000" dirty="0" err="1">
                <a:latin typeface="+mn-ea"/>
                <a:ea typeface="+mn-ea"/>
              </a:rPr>
              <a:t>classpath</a:t>
            </a:r>
            <a:r>
              <a:rPr lang="en-US" altLang="ko-KR" sz="1000" dirty="0">
                <a:latin typeface="+mn-ea"/>
                <a:ea typeface="+mn-ea"/>
              </a:rPr>
              <a:t> 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/local/tomcat/bin/bootstrap.jar:/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/local/tomcat/bin/tomcat-juli.jar -</a:t>
            </a:r>
            <a:r>
              <a:rPr lang="en-US" altLang="ko-KR" sz="1000" dirty="0" err="1">
                <a:latin typeface="+mn-ea"/>
                <a:ea typeface="+mn-ea"/>
              </a:rPr>
              <a:t>Dcatalina.base</a:t>
            </a:r>
            <a:r>
              <a:rPr lang="en-US" altLang="ko-KR" sz="1000" dirty="0">
                <a:latin typeface="+mn-ea"/>
                <a:ea typeface="+mn-ea"/>
              </a:rPr>
              <a:t>=/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/local/tomcat -</a:t>
            </a:r>
            <a:r>
              <a:rPr lang="en-US" altLang="ko-KR" sz="1000" dirty="0" err="1">
                <a:latin typeface="+mn-ea"/>
                <a:ea typeface="+mn-ea"/>
              </a:rPr>
              <a:t>Dcatalina.home</a:t>
            </a:r>
            <a:r>
              <a:rPr lang="en-US" altLang="ko-KR" sz="1000" dirty="0">
                <a:latin typeface="+mn-ea"/>
                <a:ea typeface="+mn-ea"/>
              </a:rPr>
              <a:t>=/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/local/tomcat -</a:t>
            </a:r>
            <a:r>
              <a:rPr lang="en-US" altLang="ko-KR" sz="1000" dirty="0" err="1">
                <a:latin typeface="+mn-ea"/>
                <a:ea typeface="+mn-ea"/>
              </a:rPr>
              <a:t>Djava.io.tmpdir</a:t>
            </a:r>
            <a:r>
              <a:rPr lang="en-US" altLang="ko-KR" sz="1000" dirty="0">
                <a:latin typeface="+mn-ea"/>
                <a:ea typeface="+mn-ea"/>
              </a:rPr>
              <a:t>=/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/local/tomcat/temp </a:t>
            </a:r>
            <a:r>
              <a:rPr lang="en-US" altLang="ko-KR" sz="1000" dirty="0" err="1">
                <a:latin typeface="+mn-ea"/>
                <a:ea typeface="+mn-ea"/>
              </a:rPr>
              <a:t>org.apache.catalina.startup.Bootstrap</a:t>
            </a:r>
            <a:r>
              <a:rPr lang="en-US" altLang="ko-KR" sz="1000" dirty="0">
                <a:latin typeface="+mn-ea"/>
                <a:ea typeface="+mn-ea"/>
              </a:rPr>
              <a:t> start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         48     43  0 01:52 ?        00:00:00 </a:t>
            </a:r>
            <a:r>
              <a:rPr lang="en-US" altLang="ko-KR" sz="1000" dirty="0" err="1">
                <a:latin typeface="+mn-ea"/>
                <a:ea typeface="+mn-ea"/>
              </a:rPr>
              <a:t>grep</a:t>
            </a:r>
            <a:r>
              <a:rPr lang="en-US" altLang="ko-KR" sz="1000" dirty="0">
                <a:latin typeface="+mn-ea"/>
                <a:ea typeface="+mn-ea"/>
              </a:rPr>
              <a:t> tomcat</a:t>
            </a:r>
          </a:p>
          <a:p>
            <a:pPr algn="l"/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workspace]#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ef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root      15210      1  0 Mar25 ?        00:01:59 /</a:t>
            </a:r>
            <a:r>
              <a:rPr lang="en-US" altLang="ko-KR" sz="1000" dirty="0" err="1">
                <a:latin typeface="+mn-ea"/>
              </a:rPr>
              <a:t>usr</a:t>
            </a:r>
            <a:r>
              <a:rPr lang="en-US" altLang="ko-KR" sz="1000" dirty="0">
                <a:latin typeface="+mn-ea"/>
              </a:rPr>
              <a:t>/bin/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daemon --</a:t>
            </a:r>
            <a:r>
              <a:rPr lang="en-US" altLang="ko-KR" sz="1000" dirty="0" err="1">
                <a:latin typeface="+mn-ea"/>
              </a:rPr>
              <a:t>selinux</a:t>
            </a:r>
            <a:r>
              <a:rPr lang="en-US" altLang="ko-KR" sz="1000" dirty="0">
                <a:latin typeface="+mn-ea"/>
              </a:rPr>
              <a:t>-enabled</a:t>
            </a:r>
          </a:p>
          <a:p>
            <a:pPr algn="l"/>
            <a:r>
              <a:rPr lang="en-US" altLang="ko-KR" sz="1000" dirty="0">
                <a:latin typeface="+mn-ea"/>
              </a:rPr>
              <a:t>root      34540  15210  0 02:52 ?        00:00:00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-proxy -proto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tcp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-host-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0.0.0.0 -host-port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8080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-container-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172.17.0.3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-container-port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8080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root      34597  10402  0 02:52 pts/1    00:00:00 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attach web1</a:t>
            </a:r>
          </a:p>
          <a:p>
            <a:pPr algn="l"/>
            <a:r>
              <a:rPr lang="en-US" altLang="ko-KR" sz="1000" dirty="0">
                <a:latin typeface="+mn-ea"/>
              </a:rPr>
              <a:t>root      35741  26084  0 03:05 pts/6    00:00:00 </a:t>
            </a:r>
            <a:r>
              <a:rPr lang="en-US" altLang="ko-KR" sz="1000" dirty="0" err="1">
                <a:latin typeface="+mn-ea"/>
              </a:rPr>
              <a:t>grep</a:t>
            </a:r>
            <a:r>
              <a:rPr lang="en-US" altLang="ko-KR" sz="1000" dirty="0">
                <a:latin typeface="+mn-ea"/>
              </a:rPr>
              <a:t> --color=auto </a:t>
            </a:r>
            <a:r>
              <a:rPr lang="en-US" altLang="ko-KR" sz="1000" dirty="0" err="1">
                <a:latin typeface="+mn-ea"/>
              </a:rPr>
              <a:t>docker</a:t>
            </a:r>
            <a:endParaRPr lang="en-US" altLang="ko-KR" sz="1000" dirty="0">
              <a:latin typeface="+mn-ea"/>
            </a:endParaRP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endParaRPr lang="en-US" altLang="ko-KR" sz="1000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root@fd2d6ca1fb9e</a:t>
            </a:r>
            <a:r>
              <a:rPr lang="en-US" altLang="ko-KR" sz="1000" dirty="0">
                <a:latin typeface="+mn-ea"/>
                <a:ea typeface="+mn-ea"/>
              </a:rPr>
              <a:t>:/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/local/tomcat#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a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1: lo: &lt;LOOPBACK,UP,LOWER_UP&gt; </a:t>
            </a:r>
            <a:r>
              <a:rPr lang="en-US" altLang="ko-KR" sz="1000" dirty="0" err="1">
                <a:latin typeface="+mn-ea"/>
                <a:ea typeface="+mn-ea"/>
              </a:rPr>
              <a:t>mtu</a:t>
            </a:r>
            <a:r>
              <a:rPr lang="en-US" altLang="ko-KR" sz="1000" dirty="0">
                <a:latin typeface="+mn-ea"/>
                <a:ea typeface="+mn-ea"/>
              </a:rPr>
              <a:t> 65536 </a:t>
            </a:r>
            <a:r>
              <a:rPr lang="en-US" altLang="ko-KR" sz="1000" dirty="0" err="1">
                <a:latin typeface="+mn-ea"/>
                <a:ea typeface="+mn-ea"/>
              </a:rPr>
              <a:t>qdisc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noqueue</a:t>
            </a:r>
            <a:r>
              <a:rPr lang="en-US" altLang="ko-KR" sz="1000" dirty="0">
                <a:latin typeface="+mn-ea"/>
                <a:ea typeface="+mn-ea"/>
              </a:rPr>
              <a:t> state UNKNOWN group default 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link/loopback 00:00:00:00:00:00 </a:t>
            </a:r>
            <a:r>
              <a:rPr lang="en-US" altLang="ko-KR" sz="1000" dirty="0" err="1">
                <a:latin typeface="+mn-ea"/>
                <a:ea typeface="+mn-ea"/>
              </a:rPr>
              <a:t>brd</a:t>
            </a:r>
            <a:r>
              <a:rPr lang="en-US" altLang="ko-KR" sz="1000" dirty="0">
                <a:latin typeface="+mn-ea"/>
                <a:ea typeface="+mn-ea"/>
              </a:rPr>
              <a:t> 00:00:00:00:00:00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</a:t>
            </a:r>
            <a:r>
              <a:rPr lang="en-US" altLang="ko-KR" sz="1000" dirty="0" err="1">
                <a:latin typeface="+mn-ea"/>
                <a:ea typeface="+mn-ea"/>
              </a:rPr>
              <a:t>inet</a:t>
            </a:r>
            <a:r>
              <a:rPr lang="en-US" altLang="ko-KR" sz="1000" dirty="0">
                <a:latin typeface="+mn-ea"/>
                <a:ea typeface="+mn-ea"/>
              </a:rPr>
              <a:t> 127.0.0.1/8 scope host lo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inet6 ::1/128 scope host 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13: eth0@if14: &lt;BROADCAST,MULTICAST,UP,LOWER_UP&gt; </a:t>
            </a:r>
            <a:r>
              <a:rPr lang="en-US" altLang="ko-KR" sz="1000" dirty="0" err="1">
                <a:latin typeface="+mn-ea"/>
                <a:ea typeface="+mn-ea"/>
              </a:rPr>
              <a:t>mtu</a:t>
            </a:r>
            <a:r>
              <a:rPr lang="en-US" altLang="ko-KR" sz="1000" dirty="0">
                <a:latin typeface="+mn-ea"/>
                <a:ea typeface="+mn-ea"/>
              </a:rPr>
              <a:t> 1500 </a:t>
            </a:r>
            <a:r>
              <a:rPr lang="en-US" altLang="ko-KR" sz="1000" dirty="0" err="1">
                <a:latin typeface="+mn-ea"/>
                <a:ea typeface="+mn-ea"/>
              </a:rPr>
              <a:t>qdisc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noqueue</a:t>
            </a:r>
            <a:r>
              <a:rPr lang="en-US" altLang="ko-KR" sz="1000" dirty="0">
                <a:latin typeface="+mn-ea"/>
                <a:ea typeface="+mn-ea"/>
              </a:rPr>
              <a:t> state UP group default 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link/ether 02:42:ac:11:00:04 </a:t>
            </a:r>
            <a:r>
              <a:rPr lang="en-US" altLang="ko-KR" sz="1000" dirty="0" err="1">
                <a:latin typeface="+mn-ea"/>
                <a:ea typeface="+mn-ea"/>
              </a:rPr>
              <a:t>brd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err="1">
                <a:latin typeface="+mn-ea"/>
                <a:ea typeface="+mn-ea"/>
              </a:rPr>
              <a:t>ff:ff:ff:ff:ff:ff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</a:t>
            </a:r>
            <a:r>
              <a:rPr lang="en-US" altLang="ko-KR" sz="1000" dirty="0" err="1">
                <a:latin typeface="+mn-ea"/>
                <a:ea typeface="+mn-ea"/>
              </a:rPr>
              <a:t>inet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172.17.0.4/16</a:t>
            </a:r>
            <a:r>
              <a:rPr lang="en-US" altLang="ko-KR" sz="1000" dirty="0">
                <a:latin typeface="+mn-ea"/>
                <a:ea typeface="+mn-ea"/>
              </a:rPr>
              <a:t> scope global eth0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inet6 fe80::42:acff:fe11:4/64 scope link 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en-US" altLang="ko-KR" sz="1000" dirty="0" err="1">
                <a:latin typeface="+mn-ea"/>
                <a:ea typeface="+mn-ea"/>
              </a:rPr>
              <a:t>valid_lft</a:t>
            </a:r>
            <a:r>
              <a:rPr lang="en-US" altLang="ko-KR" sz="1000" dirty="0">
                <a:latin typeface="+mn-ea"/>
                <a:ea typeface="+mn-ea"/>
              </a:rPr>
              <a:t> forever </a:t>
            </a:r>
            <a:r>
              <a:rPr lang="en-US" altLang="ko-KR" sz="1000" dirty="0" err="1">
                <a:latin typeface="+mn-ea"/>
                <a:ea typeface="+mn-ea"/>
              </a:rPr>
              <a:t>preferred_lft</a:t>
            </a:r>
            <a:r>
              <a:rPr lang="en-US" altLang="ko-KR" sz="1000" dirty="0">
                <a:latin typeface="+mn-ea"/>
                <a:ea typeface="+mn-ea"/>
              </a:rPr>
              <a:t> forever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root@fd2d6ca1fb9e:/</a:t>
            </a:r>
            <a:r>
              <a:rPr lang="en-US" altLang="ko-KR" sz="1000" dirty="0" err="1">
                <a:latin typeface="+mn-ea"/>
                <a:ea typeface="+mn-ea"/>
              </a:rPr>
              <a:t>usr</a:t>
            </a:r>
            <a:r>
              <a:rPr lang="en-US" altLang="ko-KR" sz="1000" dirty="0">
                <a:latin typeface="+mn-ea"/>
                <a:ea typeface="+mn-ea"/>
              </a:rPr>
              <a:t>/local/tomcat# 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" t="18131" r="4454" b="7001"/>
          <a:stretch/>
        </p:blipFill>
        <p:spPr bwMode="auto">
          <a:xfrm>
            <a:off x="4606570" y="3942690"/>
            <a:ext cx="5312583" cy="319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</a:rPr>
              <a:t>[</a:t>
            </a:r>
            <a:r>
              <a:rPr lang="ko-KR" altLang="en-US" sz="2000" dirty="0" smtClean="0">
                <a:latin typeface="+mn-ea"/>
              </a:rPr>
              <a:t>활용법</a:t>
            </a:r>
            <a:r>
              <a:rPr lang="en-US" altLang="ko-KR" sz="2000" dirty="0">
                <a:latin typeface="+mn-ea"/>
              </a:rPr>
              <a:t>2</a:t>
            </a:r>
            <a:r>
              <a:rPr lang="en-US" altLang="ko-KR" sz="2000" dirty="0" smtClean="0">
                <a:latin typeface="+mn-ea"/>
              </a:rPr>
              <a:t>]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281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</a:rPr>
              <a:t>[</a:t>
            </a:r>
            <a:r>
              <a:rPr lang="ko-KR" altLang="en-US" sz="2000" dirty="0" smtClean="0">
                <a:latin typeface="+mn-ea"/>
              </a:rPr>
              <a:t>활용법</a:t>
            </a:r>
            <a:r>
              <a:rPr lang="en-US" altLang="ko-KR" sz="2000" dirty="0" smtClean="0">
                <a:latin typeface="+mn-ea"/>
              </a:rPr>
              <a:t>3]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4680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워드프로세스 </a:t>
            </a:r>
            <a:r>
              <a:rPr lang="ko-KR" altLang="en-US" sz="1800" b="1" dirty="0" err="1" smtClean="0">
                <a:latin typeface="+mn-ea"/>
                <a:ea typeface="+mn-ea"/>
              </a:rPr>
              <a:t>블로그</a:t>
            </a:r>
            <a:r>
              <a:rPr lang="ko-KR" altLang="en-US" sz="1800" b="1" dirty="0" smtClean="0">
                <a:latin typeface="+mn-ea"/>
                <a:ea typeface="+mn-ea"/>
              </a:rPr>
              <a:t> 구축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990" y="1226629"/>
            <a:ext cx="95050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</a:t>
            </a:r>
            <a:r>
              <a:rPr lang="en-US" altLang="ko-KR" sz="1000" dirty="0" smtClean="0">
                <a:latin typeface="+mn-ea"/>
              </a:rPr>
              <a:t>]#</a:t>
            </a:r>
            <a:r>
              <a:rPr lang="en-US" altLang="ko-KR" sz="1000" dirty="0" err="1" smtClean="0">
                <a:latin typeface="+mn-ea"/>
              </a:rPr>
              <a:t>mkdir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 err="1" smtClean="0">
                <a:latin typeface="+mn-ea"/>
              </a:rPr>
              <a:t>wordpress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</a:t>
            </a:r>
            <a:r>
              <a:rPr lang="en-US" altLang="ko-KR" sz="1000" dirty="0" smtClean="0">
                <a:latin typeface="+mn-ea"/>
              </a:rPr>
              <a:t>]#cd </a:t>
            </a:r>
            <a:r>
              <a:rPr lang="en-US" altLang="ko-KR" sz="1000" dirty="0" err="1" smtClean="0">
                <a:latin typeface="+mn-ea"/>
              </a:rPr>
              <a:t>wordpress</a:t>
            </a:r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vi </a:t>
            </a:r>
            <a:r>
              <a:rPr lang="en-US" altLang="ko-KR" sz="1000" dirty="0" err="1" smtClean="0">
                <a:latin typeface="+mn-ea"/>
              </a:rPr>
              <a:t>Dockerfile</a:t>
            </a:r>
            <a:r>
              <a:rPr lang="en-US" altLang="ko-KR" sz="1000" dirty="0">
                <a:latin typeface="+mn-ea"/>
              </a:rPr>
              <a:t>  (</a:t>
            </a:r>
            <a:r>
              <a:rPr lang="en-US" altLang="ko-KR" sz="1000" dirty="0">
                <a:latin typeface="+mn-ea"/>
                <a:hlinkClick r:id="rId3"/>
              </a:rPr>
              <a:t>https://</a:t>
            </a:r>
            <a:r>
              <a:rPr lang="en-US" altLang="ko-KR" sz="1000" dirty="0" smtClean="0">
                <a:latin typeface="+mn-ea"/>
                <a:hlinkClick r:id="rId3"/>
              </a:rPr>
              <a:t>github.com/pyrasis/dockerbook/tree/master/Chapter16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참조</a:t>
            </a:r>
            <a:r>
              <a:rPr lang="en-US" altLang="ko-KR" sz="1000" dirty="0" smtClean="0">
                <a:latin typeface="+mn-ea"/>
              </a:rPr>
              <a:t>)</a:t>
            </a:r>
          </a:p>
          <a:p>
            <a:pPr algn="l"/>
            <a:r>
              <a:rPr lang="en-US" altLang="ko-KR" sz="1000" dirty="0" smtClean="0">
                <a:latin typeface="+mn-ea"/>
              </a:rPr>
              <a:t>vi entrypoint.sh 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>
                <a:latin typeface="+mn-ea"/>
                <a:hlinkClick r:id="rId3"/>
              </a:rPr>
              <a:t>https://github.com/pyrasis/dockerbook/tree/master/Chapter16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참조</a:t>
            </a:r>
            <a:r>
              <a:rPr lang="en-US" altLang="ko-KR" sz="1000" dirty="0" smtClean="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</a:t>
            </a:r>
            <a:r>
              <a:rPr lang="en-US" altLang="ko-KR" sz="1000" dirty="0" smtClean="0">
                <a:latin typeface="+mn-ea"/>
              </a:rPr>
              <a:t>]#</a:t>
            </a:r>
            <a:r>
              <a:rPr lang="en-US" altLang="ko-KR" sz="1000" dirty="0" err="1" smtClean="0">
                <a:latin typeface="+mn-ea"/>
              </a:rPr>
              <a:t>docker</a:t>
            </a:r>
            <a:r>
              <a:rPr lang="en-US" altLang="ko-KR" sz="1000" dirty="0" smtClean="0">
                <a:latin typeface="+mn-ea"/>
              </a:rPr>
              <a:t> build –t </a:t>
            </a:r>
            <a:r>
              <a:rPr lang="en-US" altLang="ko-KR" sz="1000" dirty="0" err="1" smtClean="0">
                <a:latin typeface="+mn-ea"/>
              </a:rPr>
              <a:t>wordpress</a:t>
            </a:r>
            <a:r>
              <a:rPr lang="en-US" altLang="ko-KR" sz="1000" dirty="0" smtClean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example]#</a:t>
            </a:r>
            <a:r>
              <a:rPr lang="en-US" altLang="ko-KR" sz="1000" dirty="0" err="1">
                <a:latin typeface="+mn-ea"/>
              </a:rPr>
              <a:t>mkdir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 smtClean="0">
                <a:latin typeface="+mn-ea"/>
              </a:rPr>
              <a:t>mysql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example]#cd </a:t>
            </a:r>
            <a:r>
              <a:rPr lang="en-US" altLang="ko-KR" sz="1000" dirty="0" err="1" smtClean="0">
                <a:latin typeface="+mn-ea"/>
              </a:rPr>
              <a:t>mysql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vi </a:t>
            </a:r>
            <a:r>
              <a:rPr lang="en-US" altLang="ko-KR" sz="1000" dirty="0" err="1" smtClean="0">
                <a:latin typeface="+mn-ea"/>
              </a:rPr>
              <a:t>Dockerfile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>
                <a:latin typeface="+mn-ea"/>
                <a:hlinkClick r:id="rId3"/>
              </a:rPr>
              <a:t>https://github.com/pyrasis/dockerbook/tree/master/Chapter16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참조</a:t>
            </a:r>
            <a:r>
              <a:rPr lang="en-US" altLang="ko-KR" sz="1000" dirty="0">
                <a:latin typeface="+mn-ea"/>
              </a:rPr>
              <a:t>)</a:t>
            </a:r>
          </a:p>
          <a:p>
            <a:pPr algn="l"/>
            <a:r>
              <a:rPr lang="en-US" altLang="ko-KR" sz="1000" dirty="0" smtClean="0">
                <a:latin typeface="+mn-ea"/>
              </a:rPr>
              <a:t>vi entrypoint.sh 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>
                <a:latin typeface="+mn-ea"/>
                <a:hlinkClick r:id="rId3"/>
              </a:rPr>
              <a:t>https://github.com/pyrasis/dockerbook/tree/master/Chapter16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참조</a:t>
            </a:r>
            <a:r>
              <a:rPr lang="en-US" altLang="ko-KR" sz="1000" dirty="0" smtClean="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example]#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build </a:t>
            </a:r>
            <a:r>
              <a:rPr lang="en-US" altLang="ko-KR" sz="1000" dirty="0">
                <a:latin typeface="+mn-ea"/>
              </a:rPr>
              <a:t>–</a:t>
            </a:r>
            <a:r>
              <a:rPr lang="en-US" altLang="ko-KR" sz="1000" dirty="0" smtClean="0">
                <a:latin typeface="+mn-ea"/>
              </a:rPr>
              <a:t>t </a:t>
            </a:r>
            <a:r>
              <a:rPr lang="en-US" altLang="ko-KR" sz="1000" dirty="0" err="1" smtClean="0">
                <a:latin typeface="+mn-ea"/>
              </a:rPr>
              <a:t>mysql</a:t>
            </a:r>
            <a:r>
              <a:rPr lang="en-US" altLang="ko-KR" sz="1000" dirty="0" smtClean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Desktop]# 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run -d --name </a:t>
            </a:r>
            <a:r>
              <a:rPr lang="en-US" altLang="ko-KR" sz="1000" dirty="0" err="1">
                <a:latin typeface="+mn-ea"/>
              </a:rPr>
              <a:t>db</a:t>
            </a:r>
            <a:r>
              <a:rPr lang="en-US" altLang="ko-KR" sz="1000" dirty="0">
                <a:latin typeface="+mn-ea"/>
              </a:rPr>
              <a:t> -e MYSQL_ROOT_PASSWORD=example </a:t>
            </a:r>
            <a:r>
              <a:rPr lang="en-US" altLang="ko-KR" sz="1000" dirty="0" err="1">
                <a:latin typeface="+mn-ea"/>
              </a:rPr>
              <a:t>mysql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3d2f5501f51559af3726a8f2c59bb2901a7613fc1d2407b13a99b658ca4c0881</a:t>
            </a: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Desktop]# 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run -d --name example-</a:t>
            </a:r>
            <a:r>
              <a:rPr lang="en-US" altLang="ko-KR" sz="1000" dirty="0" err="1">
                <a:latin typeface="+mn-ea"/>
              </a:rPr>
              <a:t>wp</a:t>
            </a:r>
            <a:r>
              <a:rPr lang="en-US" altLang="ko-KR" sz="1000" dirty="0">
                <a:latin typeface="+mn-ea"/>
              </a:rPr>
              <a:t> -p 80:80 --link </a:t>
            </a:r>
            <a:r>
              <a:rPr lang="en-US" altLang="ko-KR" sz="1000" dirty="0" err="1">
                <a:latin typeface="+mn-ea"/>
              </a:rPr>
              <a:t>db:db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wordpress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ff8e3dcd8b591d2b35a15a426b34c9d686e8f65248f2bd74a5d8e3c32554bb04</a:t>
            </a: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Desktop]# 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ps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CONTAINER ID        IMAGE               COMMAND                  CREATED              STATUS              PORTS                NAMES</a:t>
            </a:r>
          </a:p>
          <a:p>
            <a:pPr algn="l"/>
            <a:r>
              <a:rPr lang="en-US" altLang="ko-KR" sz="1000" dirty="0">
                <a:latin typeface="+mn-ea"/>
              </a:rPr>
              <a:t>ff8e3dcd8b59        </a:t>
            </a:r>
            <a:r>
              <a:rPr lang="en-US" altLang="ko-KR" sz="1000" dirty="0" err="1">
                <a:latin typeface="+mn-ea"/>
              </a:rPr>
              <a:t>wordpress</a:t>
            </a:r>
            <a:r>
              <a:rPr lang="en-US" altLang="ko-KR" sz="1000" dirty="0">
                <a:latin typeface="+mn-ea"/>
              </a:rPr>
              <a:t>           "/bin/</a:t>
            </a:r>
            <a:r>
              <a:rPr lang="en-US" altLang="ko-KR" sz="1000" dirty="0" err="1">
                <a:latin typeface="+mn-ea"/>
              </a:rPr>
              <a:t>sh</a:t>
            </a:r>
            <a:r>
              <a:rPr lang="en-US" altLang="ko-KR" sz="1000" dirty="0">
                <a:latin typeface="+mn-ea"/>
              </a:rPr>
              <a:t> -c /</a:t>
            </a:r>
            <a:r>
              <a:rPr lang="en-US" altLang="ko-KR" sz="1000" dirty="0" err="1">
                <a:latin typeface="+mn-ea"/>
              </a:rPr>
              <a:t>entrypoi</a:t>
            </a:r>
            <a:r>
              <a:rPr lang="en-US" altLang="ko-KR" sz="1000" dirty="0">
                <a:latin typeface="+mn-ea"/>
              </a:rPr>
              <a:t>"   About a minute ago   Up About a minute   0.0.0.0:80-&gt;80/</a:t>
            </a:r>
            <a:r>
              <a:rPr lang="en-US" altLang="ko-KR" sz="1000" dirty="0" err="1">
                <a:latin typeface="+mn-ea"/>
              </a:rPr>
              <a:t>tcp</a:t>
            </a:r>
            <a:r>
              <a:rPr lang="en-US" altLang="ko-KR" sz="1000" dirty="0">
                <a:latin typeface="+mn-ea"/>
              </a:rPr>
              <a:t>   example-</a:t>
            </a:r>
            <a:r>
              <a:rPr lang="en-US" altLang="ko-KR" sz="1000" dirty="0" err="1">
                <a:latin typeface="+mn-ea"/>
              </a:rPr>
              <a:t>wp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3d2f5501f515        </a:t>
            </a:r>
            <a:r>
              <a:rPr lang="en-US" altLang="ko-KR" sz="1000" dirty="0" err="1">
                <a:latin typeface="+mn-ea"/>
              </a:rPr>
              <a:t>mysql</a:t>
            </a:r>
            <a:r>
              <a:rPr lang="en-US" altLang="ko-KR" sz="1000" dirty="0">
                <a:latin typeface="+mn-ea"/>
              </a:rPr>
              <a:t>               "/bin/</a:t>
            </a:r>
            <a:r>
              <a:rPr lang="en-US" altLang="ko-KR" sz="1000" dirty="0" err="1">
                <a:latin typeface="+mn-ea"/>
              </a:rPr>
              <a:t>sh</a:t>
            </a:r>
            <a:r>
              <a:rPr lang="en-US" altLang="ko-KR" sz="1000" dirty="0">
                <a:latin typeface="+mn-ea"/>
              </a:rPr>
              <a:t> -c /</a:t>
            </a:r>
            <a:r>
              <a:rPr lang="en-US" altLang="ko-KR" sz="1000" dirty="0" err="1">
                <a:latin typeface="+mn-ea"/>
              </a:rPr>
              <a:t>entrypoi</a:t>
            </a:r>
            <a:r>
              <a:rPr lang="en-US" altLang="ko-KR" sz="1000" dirty="0">
                <a:latin typeface="+mn-ea"/>
              </a:rPr>
              <a:t>"   2 minutes ago        Up 2 minutes        3306/</a:t>
            </a:r>
            <a:r>
              <a:rPr lang="en-US" altLang="ko-KR" sz="1000" dirty="0" err="1">
                <a:latin typeface="+mn-ea"/>
              </a:rPr>
              <a:t>tcp</a:t>
            </a:r>
            <a:r>
              <a:rPr lang="en-US" altLang="ko-KR" sz="1000" dirty="0">
                <a:latin typeface="+mn-ea"/>
              </a:rPr>
              <a:t>             </a:t>
            </a:r>
            <a:r>
              <a:rPr lang="en-US" altLang="ko-KR" sz="1000" dirty="0" err="1" smtClean="0">
                <a:latin typeface="+mn-ea"/>
              </a:rPr>
              <a:t>db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" t="26281" r="25927" b="16009"/>
          <a:stretch/>
        </p:blipFill>
        <p:spPr bwMode="auto">
          <a:xfrm>
            <a:off x="700382" y="4482517"/>
            <a:ext cx="5648304" cy="262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user\Desktop\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95" y="738101"/>
            <a:ext cx="365113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</a:rPr>
              <a:t>[</a:t>
            </a:r>
            <a:r>
              <a:rPr lang="ko-KR" altLang="en-US" sz="2000" dirty="0" smtClean="0">
                <a:latin typeface="+mn-ea"/>
              </a:rPr>
              <a:t>활용법</a:t>
            </a:r>
            <a:r>
              <a:rPr lang="en-US" altLang="ko-KR" sz="2000" dirty="0" smtClean="0">
                <a:latin typeface="+mn-ea"/>
              </a:rPr>
              <a:t>4]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46805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en-US" altLang="ko-KR" sz="1800" b="1" dirty="0" err="1" smtClean="0">
                <a:latin typeface="+mn-ea"/>
                <a:ea typeface="+mn-ea"/>
              </a:rPr>
              <a:t>django</a:t>
            </a:r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프레임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990" y="1226629"/>
            <a:ext cx="950505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</a:t>
            </a:r>
            <a:r>
              <a:rPr lang="en-US" altLang="ko-KR" sz="1000" dirty="0" smtClean="0">
                <a:latin typeface="+mn-ea"/>
              </a:rPr>
              <a:t>]#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yum install python-pip python-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devel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gcc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</a:t>
            </a:r>
            <a:r>
              <a:rPr lang="en-US" altLang="ko-KR" sz="1000" dirty="0" smtClean="0">
                <a:latin typeface="+mn-ea"/>
              </a:rPr>
              <a:t>]#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pip install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django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MySQL-python</a:t>
            </a: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example</a:t>
            </a:r>
            <a:r>
              <a:rPr lang="en-US" altLang="ko-KR" sz="1000" dirty="0" smtClean="0">
                <a:latin typeface="+mn-ea"/>
              </a:rPr>
              <a:t>]#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django-admin.py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startproject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exampleapp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exampleapp</a:t>
            </a:r>
            <a:r>
              <a:rPr lang="en-US" altLang="ko-KR" sz="1000" dirty="0">
                <a:latin typeface="+mn-ea"/>
              </a:rPr>
              <a:t>]# </a:t>
            </a:r>
            <a:r>
              <a:rPr lang="en-US" altLang="ko-KR" sz="1000" dirty="0" err="1">
                <a:latin typeface="+mn-ea"/>
              </a:rPr>
              <a:t>ll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total 4</a:t>
            </a:r>
          </a:p>
          <a:p>
            <a:pPr algn="l"/>
            <a:r>
              <a:rPr lang="en-US" altLang="ko-KR" sz="1000" dirty="0" err="1">
                <a:latin typeface="+mn-ea"/>
              </a:rPr>
              <a:t>drwxr</a:t>
            </a:r>
            <a:r>
              <a:rPr lang="en-US" altLang="ko-KR" sz="1000" dirty="0">
                <a:latin typeface="+mn-ea"/>
              </a:rPr>
              <a:t>-</a:t>
            </a:r>
            <a:r>
              <a:rPr lang="en-US" altLang="ko-KR" sz="1000" dirty="0" err="1">
                <a:latin typeface="+mn-ea"/>
              </a:rPr>
              <a:t>xr</a:t>
            </a:r>
            <a:r>
              <a:rPr lang="en-US" altLang="ko-KR" sz="1000" dirty="0">
                <a:latin typeface="+mn-ea"/>
              </a:rPr>
              <a:t>-x 2 root </a:t>
            </a:r>
            <a:r>
              <a:rPr lang="en-US" altLang="ko-KR" sz="1000" dirty="0" err="1">
                <a:latin typeface="+mn-ea"/>
              </a:rPr>
              <a:t>root</a:t>
            </a:r>
            <a:r>
              <a:rPr lang="en-US" altLang="ko-KR" sz="1000" dirty="0">
                <a:latin typeface="+mn-ea"/>
              </a:rPr>
              <a:t>  70 Mar 27 06:41 </a:t>
            </a:r>
            <a:r>
              <a:rPr lang="en-US" altLang="ko-KR" sz="1000" dirty="0" err="1">
                <a:latin typeface="+mn-ea"/>
              </a:rPr>
              <a:t>exampleapp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-</a:t>
            </a:r>
            <a:r>
              <a:rPr lang="en-US" altLang="ko-KR" sz="1000" dirty="0" err="1">
                <a:latin typeface="+mn-ea"/>
              </a:rPr>
              <a:t>rwxr</a:t>
            </a:r>
            <a:r>
              <a:rPr lang="en-US" altLang="ko-KR" sz="1000" dirty="0">
                <a:latin typeface="+mn-ea"/>
              </a:rPr>
              <a:t>-</a:t>
            </a:r>
            <a:r>
              <a:rPr lang="en-US" altLang="ko-KR" sz="1000" dirty="0" err="1">
                <a:latin typeface="+mn-ea"/>
              </a:rPr>
              <a:t>xr</a:t>
            </a:r>
            <a:r>
              <a:rPr lang="en-US" altLang="ko-KR" sz="1000" dirty="0">
                <a:latin typeface="+mn-ea"/>
              </a:rPr>
              <a:t>-x 1 root </a:t>
            </a:r>
            <a:r>
              <a:rPr lang="en-US" altLang="ko-KR" sz="1000" dirty="0" err="1">
                <a:latin typeface="+mn-ea"/>
              </a:rPr>
              <a:t>root</a:t>
            </a:r>
            <a:r>
              <a:rPr lang="en-US" altLang="ko-KR" sz="1000" dirty="0">
                <a:latin typeface="+mn-ea"/>
              </a:rPr>
              <a:t> 253 Mar 27 06:41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manage.p</a:t>
            </a:r>
            <a:r>
              <a:rPr lang="en-US" altLang="ko-KR" sz="1000" dirty="0">
                <a:latin typeface="+mn-ea"/>
              </a:rPr>
              <a:t>y</a:t>
            </a: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exampleapp</a:t>
            </a:r>
            <a:r>
              <a:rPr lang="en-US" altLang="ko-KR" sz="1000" dirty="0">
                <a:latin typeface="+mn-ea"/>
              </a:rPr>
              <a:t>]# cd </a:t>
            </a:r>
            <a:r>
              <a:rPr lang="en-US" altLang="ko-KR" sz="1000" dirty="0" err="1">
                <a:latin typeface="+mn-ea"/>
              </a:rPr>
              <a:t>exampleapp</a:t>
            </a:r>
            <a:r>
              <a:rPr lang="en-US" altLang="ko-KR" sz="1000" dirty="0">
                <a:latin typeface="+mn-ea"/>
              </a:rPr>
              <a:t>/</a:t>
            </a:r>
          </a:p>
          <a:p>
            <a:pPr algn="l"/>
            <a:r>
              <a:rPr lang="en-US" altLang="ko-KR" sz="1000" dirty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root@salt-master</a:t>
            </a: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exampleapp</a:t>
            </a:r>
            <a:r>
              <a:rPr lang="en-US" altLang="ko-KR" sz="1000" dirty="0">
                <a:latin typeface="+mn-ea"/>
              </a:rPr>
              <a:t>]# </a:t>
            </a:r>
            <a:r>
              <a:rPr lang="en-US" altLang="ko-KR" sz="1000" dirty="0" err="1">
                <a:latin typeface="+mn-ea"/>
              </a:rPr>
              <a:t>ll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total 12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-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rw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-r--r-- 1 root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root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    0 Mar 27 06:41 __init__.py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-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rw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-r--r-- 1 root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root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 3178 Mar 27 06:41 settings.py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-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rw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-r--r-- 1 root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root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  766 Mar 27 06:41 urls.py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-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rw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-r--r-- 1 root </a:t>
            </a:r>
            <a:r>
              <a:rPr lang="en-US" altLang="ko-KR" sz="1000" dirty="0" err="1">
                <a:solidFill>
                  <a:srgbClr val="FF0000"/>
                </a:solidFill>
                <a:latin typeface="+mn-ea"/>
              </a:rPr>
              <a:t>root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  397 Mar 27 06:41 wsgi.py</a:t>
            </a:r>
          </a:p>
        </p:txBody>
      </p:sp>
      <p:pic>
        <p:nvPicPr>
          <p:cNvPr id="3" name="Picture 2" descr="C:\Users\user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46" y="1043699"/>
            <a:ext cx="3818012" cy="340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13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compose</a:t>
            </a:r>
            <a:r>
              <a:rPr lang="ko-KR" altLang="en-US" sz="2000" dirty="0" smtClean="0">
                <a:latin typeface="+mn-ea"/>
                <a:ea typeface="+mn-ea"/>
              </a:rPr>
              <a:t>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compose</a:t>
            </a:r>
          </a:p>
          <a:p>
            <a:pPr algn="l"/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   </a:t>
            </a:r>
            <a:r>
              <a:rPr lang="en-US" altLang="ko-KR" sz="1600" dirty="0" smtClean="0">
                <a:latin typeface="+mn-ea"/>
                <a:ea typeface="+mn-ea"/>
              </a:rPr>
              <a:t>Compose</a:t>
            </a:r>
            <a:r>
              <a:rPr lang="ko-KR" altLang="en-US" sz="1600" dirty="0" smtClean="0">
                <a:latin typeface="+mn-ea"/>
                <a:ea typeface="+mn-ea"/>
              </a:rPr>
              <a:t>는 </a:t>
            </a:r>
            <a:r>
              <a:rPr lang="en-US" altLang="ko-KR" sz="1600" dirty="0" smtClean="0">
                <a:latin typeface="+mn-ea"/>
                <a:ea typeface="+mn-ea"/>
              </a:rPr>
              <a:t>multi-container </a:t>
            </a:r>
            <a:r>
              <a:rPr lang="en-US" altLang="ko-KR" sz="1600" dirty="0" err="1">
                <a:latin typeface="+mn-ea"/>
                <a:ea typeface="+mn-ea"/>
              </a:rPr>
              <a:t>Docker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applications</a:t>
            </a:r>
            <a:r>
              <a:rPr lang="ko-KR" altLang="en-US" sz="1600" dirty="0" smtClean="0">
                <a:latin typeface="+mn-ea"/>
                <a:ea typeface="+mn-ea"/>
              </a:rPr>
              <a:t>을 정의하고 동작시키는 </a:t>
            </a:r>
            <a:r>
              <a:rPr lang="en-US" altLang="ko-KR" sz="1600" dirty="0" smtClean="0">
                <a:latin typeface="+mn-ea"/>
                <a:ea typeface="+mn-ea"/>
              </a:rPr>
              <a:t>tool </a:t>
            </a:r>
          </a:p>
          <a:p>
            <a:pPr algn="l"/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     </a:t>
            </a:r>
            <a:r>
              <a:rPr lang="ko-KR" altLang="en-US" sz="1600" dirty="0" smtClean="0">
                <a:latin typeface="+mn-ea"/>
                <a:ea typeface="+mn-ea"/>
              </a:rPr>
              <a:t>하나의 명령어로 환경설정으로 서비스를 </a:t>
            </a:r>
            <a:r>
              <a:rPr lang="ko-KR" altLang="en-US" sz="1600" dirty="0" err="1" smtClean="0">
                <a:latin typeface="+mn-ea"/>
                <a:ea typeface="+mn-ea"/>
              </a:rPr>
              <a:t>구동할수</a:t>
            </a:r>
            <a:r>
              <a:rPr lang="ko-KR" altLang="en-US" sz="1600" dirty="0" smtClean="0">
                <a:latin typeface="+mn-ea"/>
                <a:ea typeface="+mn-ea"/>
              </a:rPr>
              <a:t> 있다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</a:p>
          <a:p>
            <a:pPr algn="l"/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800" b="1" dirty="0">
                <a:latin typeface="+mn-ea"/>
                <a:ea typeface="+mn-ea"/>
              </a:rPr>
              <a:t>2.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-compose </a:t>
            </a:r>
            <a:r>
              <a:rPr lang="ko-KR" altLang="en-US" sz="1800" b="1" dirty="0" smtClean="0">
                <a:latin typeface="+mn-ea"/>
                <a:ea typeface="+mn-ea"/>
              </a:rPr>
              <a:t>구성방법</a:t>
            </a:r>
            <a:endParaRPr lang="en-US" altLang="ko-KR" sz="1800" b="1" dirty="0">
              <a:latin typeface="+mn-ea"/>
              <a:ea typeface="+mn-ea"/>
            </a:endParaRPr>
          </a:p>
          <a:p>
            <a:pPr algn="l"/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가</a:t>
            </a:r>
            <a:r>
              <a:rPr lang="en-US" altLang="ko-KR" sz="1600" dirty="0" smtClean="0">
                <a:latin typeface="+mn-ea"/>
                <a:ea typeface="+mn-ea"/>
              </a:rPr>
              <a:t>.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err="1" smtClean="0">
                <a:latin typeface="+mn-ea"/>
                <a:ea typeface="+mn-ea"/>
              </a:rPr>
              <a:t>Dockerfile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정의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나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en-US" altLang="ko-KR" sz="1600" dirty="0" err="1" smtClean="0">
                <a:latin typeface="+mn-ea"/>
                <a:ea typeface="+mn-ea"/>
              </a:rPr>
              <a:t>docker-compose.yml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정의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en-US" altLang="ko-KR" sz="1600" dirty="0" err="1" smtClean="0">
                <a:latin typeface="+mn-ea"/>
                <a:ea typeface="+mn-ea"/>
              </a:rPr>
              <a:t>docker</a:t>
            </a:r>
            <a:r>
              <a:rPr lang="en-US" altLang="ko-KR" sz="1600" dirty="0" smtClean="0">
                <a:latin typeface="+mn-ea"/>
                <a:ea typeface="+mn-ea"/>
              </a:rPr>
              <a:t>-compose up </a:t>
            </a:r>
          </a:p>
          <a:p>
            <a:pPr algn="l"/>
            <a:endParaRPr lang="en-US" altLang="ko-KR" sz="1800" b="1" dirty="0">
              <a:latin typeface="+mn-ea"/>
              <a:ea typeface="+mn-ea"/>
            </a:endParaRPr>
          </a:p>
          <a:p>
            <a:pPr algn="l"/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3. </a:t>
            </a:r>
            <a:r>
              <a:rPr lang="en-US" altLang="ko-KR" sz="1800" b="1" dirty="0" err="1" smtClean="0">
                <a:latin typeface="+mn-ea"/>
                <a:ea typeface="+mn-ea"/>
              </a:rPr>
              <a:t>docker-compose.yml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파일구조</a:t>
            </a:r>
            <a:r>
              <a:rPr lang="en-US" altLang="ko-KR" sz="1800" b="1" dirty="0">
                <a:latin typeface="+mn-ea"/>
                <a:ea typeface="+mn-ea"/>
              </a:rPr>
              <a:t>(</a:t>
            </a:r>
            <a:r>
              <a:rPr lang="en-US" altLang="ko-KR" sz="1800" b="1" dirty="0">
                <a:latin typeface="+mn-ea"/>
                <a:ea typeface="+mn-ea"/>
                <a:hlinkClick r:id="rId3"/>
              </a:rPr>
              <a:t>https://</a:t>
            </a:r>
            <a:r>
              <a:rPr lang="en-US" altLang="ko-KR" sz="1800" b="1" dirty="0" smtClean="0">
                <a:latin typeface="+mn-ea"/>
                <a:ea typeface="+mn-ea"/>
                <a:hlinkClick r:id="rId3"/>
              </a:rPr>
              <a:t>docs.docker.com/compose/compose-file</a:t>
            </a:r>
            <a:r>
              <a:rPr lang="ko-KR" altLang="en-US" sz="1800" b="1" dirty="0" smtClean="0">
                <a:latin typeface="+mn-ea"/>
                <a:ea typeface="+mn-ea"/>
              </a:rPr>
              <a:t>참조</a:t>
            </a:r>
            <a:r>
              <a:rPr lang="en-US" altLang="ko-KR" sz="1800" b="1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9994" y="3850357"/>
            <a:ext cx="7740860" cy="2631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l"/>
            <a:r>
              <a:rPr lang="fr-FR" altLang="ko-KR" dirty="0"/>
              <a:t>version: </a:t>
            </a:r>
            <a:r>
              <a:rPr lang="fr-FR" altLang="ko-KR" dirty="0" smtClean="0"/>
              <a:t>'3‘    </a:t>
            </a:r>
            <a:r>
              <a:rPr lang="fr-FR" altLang="ko-KR" dirty="0" smtClean="0">
                <a:sym typeface="Wingdings" panose="05000000000000000000" pitchFamily="2" charset="2"/>
              </a:rPr>
              <a:t> compose </a:t>
            </a:r>
            <a:r>
              <a:rPr lang="ko-KR" altLang="en-US" dirty="0" err="1" smtClean="0">
                <a:sym typeface="Wingdings" panose="05000000000000000000" pitchFamily="2" charset="2"/>
              </a:rPr>
              <a:t>버젼정의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fr-FR" altLang="ko-KR" dirty="0"/>
          </a:p>
          <a:p>
            <a:pPr algn="l"/>
            <a:r>
              <a:rPr lang="fr-FR" altLang="ko-KR" dirty="0"/>
              <a:t>services</a:t>
            </a:r>
            <a:r>
              <a:rPr lang="fr-FR" altLang="ko-KR" dirty="0" smtClean="0"/>
              <a:t>:       </a:t>
            </a:r>
            <a:r>
              <a:rPr lang="fr-FR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서비스 컨테이너 정의 </a:t>
            </a:r>
            <a:endParaRPr lang="fr-FR" altLang="ko-KR" dirty="0"/>
          </a:p>
          <a:p>
            <a:pPr algn="l"/>
            <a:r>
              <a:rPr lang="fr-FR" altLang="ko-KR" dirty="0"/>
              <a:t>  </a:t>
            </a:r>
            <a:r>
              <a:rPr lang="fr-FR" altLang="ko-KR" dirty="0">
                <a:solidFill>
                  <a:srgbClr val="FF0000"/>
                </a:solidFill>
              </a:rPr>
              <a:t>web:</a:t>
            </a:r>
          </a:p>
          <a:p>
            <a:pPr algn="l"/>
            <a:r>
              <a:rPr lang="fr-FR" altLang="ko-KR" dirty="0"/>
              <a:t>    build: .</a:t>
            </a:r>
          </a:p>
          <a:p>
            <a:pPr algn="l"/>
            <a:r>
              <a:rPr lang="fr-FR" altLang="ko-KR" dirty="0"/>
              <a:t>    ports:</a:t>
            </a:r>
          </a:p>
          <a:p>
            <a:pPr algn="l"/>
            <a:r>
              <a:rPr lang="fr-FR" altLang="ko-KR" dirty="0"/>
              <a:t>    - "5000:5000"</a:t>
            </a:r>
          </a:p>
          <a:p>
            <a:pPr algn="l"/>
            <a:r>
              <a:rPr lang="fr-FR" altLang="ko-KR" dirty="0"/>
              <a:t>    volumes:</a:t>
            </a:r>
          </a:p>
          <a:p>
            <a:pPr algn="l"/>
            <a:r>
              <a:rPr lang="fr-FR" altLang="ko-KR" dirty="0"/>
              <a:t>    - .:/code</a:t>
            </a:r>
          </a:p>
          <a:p>
            <a:pPr algn="l"/>
            <a:r>
              <a:rPr lang="fr-FR" altLang="ko-KR" dirty="0"/>
              <a:t>    - logvolume01:/var/log</a:t>
            </a:r>
          </a:p>
          <a:p>
            <a:pPr algn="l"/>
            <a:r>
              <a:rPr lang="fr-FR" altLang="ko-KR" dirty="0"/>
              <a:t>    links:</a:t>
            </a:r>
          </a:p>
          <a:p>
            <a:pPr algn="l"/>
            <a:r>
              <a:rPr lang="fr-FR" altLang="ko-KR" dirty="0"/>
              <a:t>    - redis</a:t>
            </a:r>
          </a:p>
          <a:p>
            <a:pPr algn="l"/>
            <a:r>
              <a:rPr lang="fr-FR" altLang="ko-KR" dirty="0">
                <a:solidFill>
                  <a:srgbClr val="FF0000"/>
                </a:solidFill>
              </a:rPr>
              <a:t>  redis:</a:t>
            </a:r>
          </a:p>
          <a:p>
            <a:pPr algn="l"/>
            <a:r>
              <a:rPr lang="fr-FR" altLang="ko-KR" dirty="0"/>
              <a:t>    image: redis</a:t>
            </a:r>
          </a:p>
          <a:p>
            <a:pPr algn="l"/>
            <a:r>
              <a:rPr lang="fr-FR" altLang="ko-KR" dirty="0"/>
              <a:t>volumes:</a:t>
            </a:r>
          </a:p>
          <a:p>
            <a:pPr algn="l"/>
            <a:r>
              <a:rPr lang="fr-FR" altLang="ko-KR" dirty="0"/>
              <a:t>  logvolume01: {}</a:t>
            </a:r>
          </a:p>
        </p:txBody>
      </p:sp>
    </p:spTree>
    <p:extLst>
      <p:ext uri="{BB962C8B-B14F-4D97-AF65-F5344CB8AC3E}">
        <p14:creationId xmlns:p14="http://schemas.microsoft.com/office/powerpoint/2010/main" val="71842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compose</a:t>
            </a:r>
            <a:r>
              <a:rPr lang="ko-KR" altLang="en-US" sz="2000" dirty="0" smtClean="0">
                <a:latin typeface="+mn-ea"/>
                <a:ea typeface="+mn-ea"/>
              </a:rPr>
              <a:t>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109012" cy="8371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compose </a:t>
            </a:r>
            <a:r>
              <a:rPr lang="ko-KR" altLang="en-US" sz="1800" b="1" dirty="0" smtClean="0">
                <a:latin typeface="+mn-ea"/>
              </a:rPr>
              <a:t>명령어</a:t>
            </a:r>
            <a:endParaRPr lang="en-US" altLang="ko-KR" sz="1800" b="1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-compose --help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Define and run multi-container applications with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Usage: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-compose [-f &lt;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arg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&gt;...] [options] [COMMAND] [ARGS...]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-compose -h|--help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Options: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-f, --file </a:t>
            </a:r>
            <a:r>
              <a:rPr lang="en-US" altLang="ko-KR" sz="1000" dirty="0" err="1">
                <a:latin typeface="+mn-ea"/>
                <a:ea typeface="+mn-ea"/>
              </a:rPr>
              <a:t>FILE</a:t>
            </a:r>
            <a:r>
              <a:rPr lang="en-US" altLang="ko-KR" sz="1000" dirty="0">
                <a:latin typeface="+mn-ea"/>
                <a:ea typeface="+mn-ea"/>
              </a:rPr>
              <a:t>             Specify an alternate compose file (default: </a:t>
            </a:r>
            <a:r>
              <a:rPr lang="en-US" altLang="ko-KR" sz="1000" dirty="0" err="1">
                <a:latin typeface="+mn-ea"/>
                <a:ea typeface="+mn-ea"/>
              </a:rPr>
              <a:t>docker-compose.yml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-p, --project-name NAME     Specify an alternate project name (default: directory name)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--verbose                   Show more output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-v, --version               Print version and exit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-H, --host </a:t>
            </a:r>
            <a:r>
              <a:rPr lang="en-US" altLang="ko-KR" sz="1000" dirty="0" err="1">
                <a:latin typeface="+mn-ea"/>
                <a:ea typeface="+mn-ea"/>
              </a:rPr>
              <a:t>HOST</a:t>
            </a:r>
            <a:r>
              <a:rPr lang="en-US" altLang="ko-KR" sz="1000" dirty="0">
                <a:latin typeface="+mn-ea"/>
                <a:ea typeface="+mn-ea"/>
              </a:rPr>
              <a:t>             Daemon socket to connect to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</a:t>
            </a:r>
            <a:r>
              <a:rPr lang="en-US" altLang="ko-KR" sz="1000" dirty="0" err="1">
                <a:latin typeface="+mn-ea"/>
                <a:ea typeface="+mn-ea"/>
              </a:rPr>
              <a:t>tls</a:t>
            </a:r>
            <a:r>
              <a:rPr lang="en-US" altLang="ko-KR" sz="1000" dirty="0">
                <a:latin typeface="+mn-ea"/>
                <a:ea typeface="+mn-ea"/>
              </a:rPr>
              <a:t>                       Use TLS; implied by --</a:t>
            </a:r>
            <a:r>
              <a:rPr lang="en-US" altLang="ko-KR" sz="1000" dirty="0" err="1">
                <a:latin typeface="+mn-ea"/>
                <a:ea typeface="+mn-ea"/>
              </a:rPr>
              <a:t>tlsverify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</a:t>
            </a:r>
            <a:r>
              <a:rPr lang="en-US" altLang="ko-KR" sz="1000" dirty="0" err="1">
                <a:latin typeface="+mn-ea"/>
                <a:ea typeface="+mn-ea"/>
              </a:rPr>
              <a:t>tlscacert</a:t>
            </a:r>
            <a:r>
              <a:rPr lang="en-US" altLang="ko-KR" sz="1000" dirty="0">
                <a:latin typeface="+mn-ea"/>
                <a:ea typeface="+mn-ea"/>
              </a:rPr>
              <a:t> CA_PATH         Trust certs signed only by this CA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</a:t>
            </a:r>
            <a:r>
              <a:rPr lang="en-US" altLang="ko-KR" sz="1000" dirty="0" err="1">
                <a:latin typeface="+mn-ea"/>
                <a:ea typeface="+mn-ea"/>
              </a:rPr>
              <a:t>tlscert</a:t>
            </a:r>
            <a:r>
              <a:rPr lang="en-US" altLang="ko-KR" sz="1000" dirty="0">
                <a:latin typeface="+mn-ea"/>
                <a:ea typeface="+mn-ea"/>
              </a:rPr>
              <a:t> CLIENT_CERT_PATH  Path to TLS certificate file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</a:t>
            </a:r>
            <a:r>
              <a:rPr lang="en-US" altLang="ko-KR" sz="1000" dirty="0" err="1">
                <a:latin typeface="+mn-ea"/>
                <a:ea typeface="+mn-ea"/>
              </a:rPr>
              <a:t>tlskey</a:t>
            </a:r>
            <a:r>
              <a:rPr lang="en-US" altLang="ko-KR" sz="1000" dirty="0">
                <a:latin typeface="+mn-ea"/>
                <a:ea typeface="+mn-ea"/>
              </a:rPr>
              <a:t> TLS_KEY_PATH       Path to TLS key file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</a:t>
            </a:r>
            <a:r>
              <a:rPr lang="en-US" altLang="ko-KR" sz="1000" dirty="0" err="1">
                <a:latin typeface="+mn-ea"/>
                <a:ea typeface="+mn-ea"/>
              </a:rPr>
              <a:t>tlsverify</a:t>
            </a:r>
            <a:r>
              <a:rPr lang="en-US" altLang="ko-KR" sz="1000" dirty="0">
                <a:latin typeface="+mn-ea"/>
                <a:ea typeface="+mn-ea"/>
              </a:rPr>
              <a:t>                 Use TLS and verify the remote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--skip-hostname-check       Don't check the daemon's hostname against the name specified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              in the client certificate (for example if your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host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              is an IP address)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--project-directory PATH    Specify an alternate working directory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                        (default: the path of the compose file)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Commands: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build              </a:t>
            </a:r>
            <a:r>
              <a:rPr lang="en-US" altLang="ko-KR" sz="1000" dirty="0" err="1">
                <a:latin typeface="+mn-ea"/>
                <a:ea typeface="+mn-ea"/>
              </a:rPr>
              <a:t>Build</a:t>
            </a:r>
            <a:r>
              <a:rPr lang="en-US" altLang="ko-KR" sz="1000" dirty="0">
                <a:latin typeface="+mn-ea"/>
                <a:ea typeface="+mn-ea"/>
              </a:rPr>
              <a:t> or rebuild services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bundle             Generate a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bundle from the Compose file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</a:t>
            </a:r>
            <a:r>
              <a:rPr lang="en-US" altLang="ko-KR" sz="1000" dirty="0" err="1">
                <a:latin typeface="+mn-ea"/>
                <a:ea typeface="+mn-ea"/>
              </a:rPr>
              <a:t>config</a:t>
            </a:r>
            <a:r>
              <a:rPr lang="en-US" altLang="ko-KR" sz="1000" dirty="0">
                <a:latin typeface="+mn-ea"/>
                <a:ea typeface="+mn-ea"/>
              </a:rPr>
              <a:t>             Validate and view the compose file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create             </a:t>
            </a:r>
            <a:r>
              <a:rPr lang="en-US" altLang="ko-KR" sz="1000" dirty="0" err="1">
                <a:latin typeface="+mn-ea"/>
                <a:ea typeface="+mn-ea"/>
              </a:rPr>
              <a:t>Create</a:t>
            </a:r>
            <a:r>
              <a:rPr lang="en-US" altLang="ko-KR" sz="1000" dirty="0">
                <a:latin typeface="+mn-ea"/>
                <a:ea typeface="+mn-ea"/>
              </a:rPr>
              <a:t> services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down               Stop and remove containers, networks, images, and volumes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events             Receive real time events from containers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exec               Execute a command in a running container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help               Get help on a command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images             List images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kill               </a:t>
            </a:r>
            <a:r>
              <a:rPr lang="en-US" altLang="ko-KR" sz="1000" dirty="0" err="1">
                <a:latin typeface="+mn-ea"/>
                <a:ea typeface="+mn-ea"/>
              </a:rPr>
              <a:t>Kill</a:t>
            </a:r>
            <a:r>
              <a:rPr lang="en-US" altLang="ko-KR" sz="1000" dirty="0">
                <a:latin typeface="+mn-ea"/>
                <a:ea typeface="+mn-ea"/>
              </a:rPr>
              <a:t> containers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logs               View output from containers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pause              </a:t>
            </a:r>
            <a:r>
              <a:rPr lang="en-US" altLang="ko-KR" sz="1000" dirty="0" err="1">
                <a:latin typeface="+mn-ea"/>
                <a:ea typeface="+mn-ea"/>
              </a:rPr>
              <a:t>Pause</a:t>
            </a:r>
            <a:r>
              <a:rPr lang="en-US" altLang="ko-KR" sz="1000" dirty="0">
                <a:latin typeface="+mn-ea"/>
                <a:ea typeface="+mn-ea"/>
              </a:rPr>
              <a:t> services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port               Print the public port for a port binding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               List containers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pull               </a:t>
            </a:r>
            <a:r>
              <a:rPr lang="en-US" altLang="ko-KR" sz="1000" dirty="0" err="1">
                <a:latin typeface="+mn-ea"/>
                <a:ea typeface="+mn-ea"/>
              </a:rPr>
              <a:t>Pull</a:t>
            </a:r>
            <a:r>
              <a:rPr lang="en-US" altLang="ko-KR" sz="1000" dirty="0">
                <a:latin typeface="+mn-ea"/>
                <a:ea typeface="+mn-ea"/>
              </a:rPr>
              <a:t> service images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push               </a:t>
            </a:r>
            <a:r>
              <a:rPr lang="en-US" altLang="ko-KR" sz="1000" dirty="0" err="1">
                <a:latin typeface="+mn-ea"/>
                <a:ea typeface="+mn-ea"/>
              </a:rPr>
              <a:t>Push</a:t>
            </a:r>
            <a:r>
              <a:rPr lang="en-US" altLang="ko-KR" sz="1000" dirty="0">
                <a:latin typeface="+mn-ea"/>
                <a:ea typeface="+mn-ea"/>
              </a:rPr>
              <a:t> service images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restart            </a:t>
            </a:r>
            <a:r>
              <a:rPr lang="en-US" altLang="ko-KR" sz="1000" dirty="0" err="1">
                <a:latin typeface="+mn-ea"/>
                <a:ea typeface="+mn-ea"/>
              </a:rPr>
              <a:t>Restart</a:t>
            </a:r>
            <a:r>
              <a:rPr lang="en-US" altLang="ko-KR" sz="1000" dirty="0">
                <a:latin typeface="+mn-ea"/>
                <a:ea typeface="+mn-ea"/>
              </a:rPr>
              <a:t> services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</a:t>
            </a:r>
            <a:r>
              <a:rPr lang="en-US" altLang="ko-KR" sz="1000" dirty="0" err="1">
                <a:latin typeface="+mn-ea"/>
                <a:ea typeface="+mn-ea"/>
              </a:rPr>
              <a:t>rm</a:t>
            </a:r>
            <a:r>
              <a:rPr lang="en-US" altLang="ko-KR" sz="1000" dirty="0">
                <a:latin typeface="+mn-ea"/>
                <a:ea typeface="+mn-ea"/>
              </a:rPr>
              <a:t>                 Remove stopped containers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run                </a:t>
            </a:r>
            <a:r>
              <a:rPr lang="en-US" altLang="ko-KR" sz="1000" dirty="0" err="1">
                <a:latin typeface="+mn-ea"/>
                <a:ea typeface="+mn-ea"/>
              </a:rPr>
              <a:t>Run</a:t>
            </a:r>
            <a:r>
              <a:rPr lang="en-US" altLang="ko-KR" sz="1000" dirty="0">
                <a:latin typeface="+mn-ea"/>
                <a:ea typeface="+mn-ea"/>
              </a:rPr>
              <a:t> a one-off command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scale              Set number of containers for a service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start          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Start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services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stop           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Stop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services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top                Display the running processes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</a:t>
            </a:r>
            <a:r>
              <a:rPr lang="en-US" altLang="ko-KR" sz="1000" dirty="0" err="1">
                <a:latin typeface="+mn-ea"/>
                <a:ea typeface="+mn-ea"/>
              </a:rPr>
              <a:t>unpause</a:t>
            </a:r>
            <a:r>
              <a:rPr lang="en-US" altLang="ko-KR" sz="1000" dirty="0">
                <a:latin typeface="+mn-ea"/>
                <a:ea typeface="+mn-ea"/>
              </a:rPr>
              <a:t>            </a:t>
            </a:r>
            <a:r>
              <a:rPr lang="en-US" altLang="ko-KR" sz="1000" dirty="0" err="1">
                <a:latin typeface="+mn-ea"/>
                <a:ea typeface="+mn-ea"/>
              </a:rPr>
              <a:t>Unpause</a:t>
            </a:r>
            <a:r>
              <a:rPr lang="en-US" altLang="ko-KR" sz="1000" dirty="0">
                <a:latin typeface="+mn-ea"/>
                <a:ea typeface="+mn-ea"/>
              </a:rPr>
              <a:t> services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up                 Create and start containers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version            Show the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-Compose version information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10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compose</a:t>
            </a:r>
            <a:r>
              <a:rPr lang="ko-KR" altLang="en-US" sz="2000" dirty="0" smtClean="0">
                <a:latin typeface="+mn-ea"/>
                <a:ea typeface="+mn-ea"/>
              </a:rPr>
              <a:t>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109012" cy="1360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compose </a:t>
            </a:r>
            <a:r>
              <a:rPr lang="en-US" altLang="ko-KR" sz="1800" b="1" dirty="0" err="1" smtClean="0">
                <a:latin typeface="+mn-ea"/>
              </a:rPr>
              <a:t>wordpress</a:t>
            </a:r>
            <a:r>
              <a:rPr lang="ko-KR" altLang="en-US" sz="1800" b="1" dirty="0" smtClean="0">
                <a:latin typeface="+mn-ea"/>
              </a:rPr>
              <a:t>설치</a:t>
            </a:r>
            <a:endParaRPr lang="en-US" altLang="ko-KR" sz="1800" b="1" dirty="0">
              <a:latin typeface="+mn-ea"/>
            </a:endParaRP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yum install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epel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-release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yum install -y python-pip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pip install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-compose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yum upgrade python* </a:t>
            </a:r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mkdir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my_wordpress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&amp;&amp; cd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my_wordpress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vi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docker-compose.yml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algn="l"/>
            <a:r>
              <a:rPr lang="en-US" altLang="ko-KR" sz="1000" dirty="0">
                <a:latin typeface="+mn-ea"/>
              </a:rPr>
              <a:t>version: '2'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services:</a:t>
            </a:r>
          </a:p>
          <a:p>
            <a:pPr algn="l"/>
            <a:r>
              <a:rPr lang="en-US" altLang="ko-KR" sz="1000" dirty="0">
                <a:latin typeface="+mn-ea"/>
              </a:rPr>
              <a:t>   </a:t>
            </a:r>
            <a:r>
              <a:rPr lang="en-US" altLang="ko-KR" sz="1000" dirty="0" err="1">
                <a:latin typeface="+mn-ea"/>
              </a:rPr>
              <a:t>db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algn="l"/>
            <a:r>
              <a:rPr lang="en-US" altLang="ko-KR" sz="1000" dirty="0">
                <a:latin typeface="+mn-ea"/>
              </a:rPr>
              <a:t>     image: mysql:5.7</a:t>
            </a:r>
          </a:p>
          <a:p>
            <a:pPr algn="l"/>
            <a:r>
              <a:rPr lang="en-US" altLang="ko-KR" sz="1000" dirty="0">
                <a:latin typeface="+mn-ea"/>
              </a:rPr>
              <a:t>     volumes:</a:t>
            </a:r>
          </a:p>
          <a:p>
            <a:pPr algn="l"/>
            <a:r>
              <a:rPr lang="en-US" altLang="ko-KR" sz="1000" dirty="0">
                <a:latin typeface="+mn-ea"/>
              </a:rPr>
              <a:t>       - </a:t>
            </a:r>
            <a:r>
              <a:rPr lang="en-US" altLang="ko-KR" sz="1000" dirty="0" err="1">
                <a:latin typeface="+mn-ea"/>
              </a:rPr>
              <a:t>db_data</a:t>
            </a:r>
            <a:r>
              <a:rPr lang="en-US" altLang="ko-KR" sz="1000" dirty="0">
                <a:latin typeface="+mn-ea"/>
              </a:rPr>
              <a:t>:/</a:t>
            </a:r>
            <a:r>
              <a:rPr lang="en-US" altLang="ko-KR" sz="1000" dirty="0" err="1">
                <a:latin typeface="+mn-ea"/>
              </a:rPr>
              <a:t>var</a:t>
            </a:r>
            <a:r>
              <a:rPr lang="en-US" altLang="ko-KR" sz="1000" dirty="0">
                <a:latin typeface="+mn-ea"/>
              </a:rPr>
              <a:t>/lib/</a:t>
            </a:r>
            <a:r>
              <a:rPr lang="en-US" altLang="ko-KR" sz="1000" dirty="0" err="1">
                <a:latin typeface="+mn-ea"/>
              </a:rPr>
              <a:t>mysql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    restart: always</a:t>
            </a:r>
          </a:p>
          <a:p>
            <a:pPr algn="l"/>
            <a:r>
              <a:rPr lang="en-US" altLang="ko-KR" sz="1000" dirty="0">
                <a:latin typeface="+mn-ea"/>
              </a:rPr>
              <a:t>     environment:</a:t>
            </a:r>
          </a:p>
          <a:p>
            <a:pPr algn="l"/>
            <a:r>
              <a:rPr lang="en-US" altLang="ko-KR" sz="1000" dirty="0">
                <a:latin typeface="+mn-ea"/>
              </a:rPr>
              <a:t>       MYSQL_ROOT_PASSWORD: </a:t>
            </a:r>
            <a:r>
              <a:rPr lang="en-US" altLang="ko-KR" sz="1000" dirty="0" err="1">
                <a:latin typeface="+mn-ea"/>
              </a:rPr>
              <a:t>somewordpress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      MYSQL_DATABASE: </a:t>
            </a:r>
            <a:r>
              <a:rPr lang="en-US" altLang="ko-KR" sz="1000" dirty="0" err="1">
                <a:latin typeface="+mn-ea"/>
              </a:rPr>
              <a:t>wordpress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      MYSQL_USER: </a:t>
            </a:r>
            <a:r>
              <a:rPr lang="en-US" altLang="ko-KR" sz="1000" dirty="0" err="1">
                <a:latin typeface="+mn-ea"/>
              </a:rPr>
              <a:t>wordpress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      MYSQL_PASSWORD: </a:t>
            </a:r>
            <a:r>
              <a:rPr lang="en-US" altLang="ko-KR" sz="1000" dirty="0" err="1">
                <a:latin typeface="+mn-ea"/>
              </a:rPr>
              <a:t>wordpress</a:t>
            </a:r>
            <a:endParaRPr lang="en-US" altLang="ko-KR" sz="1000" dirty="0"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  </a:t>
            </a:r>
            <a:r>
              <a:rPr lang="en-US" altLang="ko-KR" sz="1000" dirty="0" err="1">
                <a:latin typeface="+mn-ea"/>
              </a:rPr>
              <a:t>wordpress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algn="l"/>
            <a:r>
              <a:rPr lang="en-US" altLang="ko-KR" sz="1000" dirty="0">
                <a:latin typeface="+mn-ea"/>
              </a:rPr>
              <a:t>     </a:t>
            </a:r>
            <a:r>
              <a:rPr lang="en-US" altLang="ko-KR" sz="1000" dirty="0" err="1">
                <a:latin typeface="+mn-ea"/>
              </a:rPr>
              <a:t>depends_on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algn="l"/>
            <a:r>
              <a:rPr lang="en-US" altLang="ko-KR" sz="1000" dirty="0">
                <a:latin typeface="+mn-ea"/>
              </a:rPr>
              <a:t>       - </a:t>
            </a:r>
            <a:r>
              <a:rPr lang="en-US" altLang="ko-KR" sz="1000" dirty="0" err="1">
                <a:latin typeface="+mn-ea"/>
              </a:rPr>
              <a:t>db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    image: </a:t>
            </a:r>
            <a:r>
              <a:rPr lang="en-US" altLang="ko-KR" sz="1000" dirty="0" err="1">
                <a:latin typeface="+mn-ea"/>
              </a:rPr>
              <a:t>wordpress:latest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    ports:</a:t>
            </a:r>
          </a:p>
          <a:p>
            <a:pPr algn="l"/>
            <a:r>
              <a:rPr lang="en-US" altLang="ko-KR" sz="1000" dirty="0">
                <a:latin typeface="+mn-ea"/>
              </a:rPr>
              <a:t>       - "8000:80"</a:t>
            </a:r>
          </a:p>
          <a:p>
            <a:pPr algn="l"/>
            <a:r>
              <a:rPr lang="en-US" altLang="ko-KR" sz="1000" dirty="0">
                <a:latin typeface="+mn-ea"/>
              </a:rPr>
              <a:t>     restart: always</a:t>
            </a:r>
          </a:p>
          <a:p>
            <a:pPr algn="l"/>
            <a:r>
              <a:rPr lang="en-US" altLang="ko-KR" sz="1000" dirty="0">
                <a:latin typeface="+mn-ea"/>
              </a:rPr>
              <a:t>     environment:</a:t>
            </a:r>
          </a:p>
          <a:p>
            <a:pPr algn="l"/>
            <a:r>
              <a:rPr lang="en-US" altLang="ko-KR" sz="1000" dirty="0">
                <a:latin typeface="+mn-ea"/>
              </a:rPr>
              <a:t>       WORDPRESS_DB_HOST: db:3306</a:t>
            </a:r>
          </a:p>
          <a:p>
            <a:pPr algn="l"/>
            <a:r>
              <a:rPr lang="en-US" altLang="ko-KR" sz="1000" dirty="0">
                <a:latin typeface="+mn-ea"/>
              </a:rPr>
              <a:t>       WORDPRESS_DB_USER: </a:t>
            </a:r>
            <a:r>
              <a:rPr lang="en-US" altLang="ko-KR" sz="1000" dirty="0" err="1">
                <a:latin typeface="+mn-ea"/>
              </a:rPr>
              <a:t>wordpress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      WORDPRESS_DB_PASSWORD: </a:t>
            </a:r>
            <a:r>
              <a:rPr lang="en-US" altLang="ko-KR" sz="1000" dirty="0" err="1">
                <a:latin typeface="+mn-ea"/>
              </a:rPr>
              <a:t>wordpress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volumes:</a:t>
            </a:r>
          </a:p>
          <a:p>
            <a:pPr algn="l"/>
            <a:r>
              <a:rPr lang="en-US" altLang="ko-KR" sz="1000" dirty="0">
                <a:latin typeface="+mn-ea"/>
              </a:rPr>
              <a:t>    </a:t>
            </a:r>
            <a:r>
              <a:rPr lang="en-US" altLang="ko-KR" sz="1000" dirty="0" err="1">
                <a:latin typeface="+mn-ea"/>
              </a:rPr>
              <a:t>db_data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algn="l"/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[root@q-nimi-os01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my_wordpress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-compose up -d</a:t>
            </a:r>
          </a:p>
          <a:p>
            <a:pPr algn="l"/>
            <a:r>
              <a:rPr lang="en-US" altLang="ko-KR" sz="1000" dirty="0">
                <a:latin typeface="+mn-ea"/>
              </a:rPr>
              <a:t>WARNING: The 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Engine you're using is running in swarm mode.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Compose does not use swarm mode to deploy services to multiple nodes in a swarm. All containers will be scheduled on the current node.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To deploy your application across the swarm, use `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stack deploy`.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Creating network "</a:t>
            </a:r>
            <a:r>
              <a:rPr lang="en-US" altLang="ko-KR" sz="1000" dirty="0" err="1">
                <a:latin typeface="+mn-ea"/>
              </a:rPr>
              <a:t>mywordpress_default</a:t>
            </a:r>
            <a:r>
              <a:rPr lang="en-US" altLang="ko-KR" sz="1000" dirty="0">
                <a:latin typeface="+mn-ea"/>
              </a:rPr>
              <a:t>" with the default driver</a:t>
            </a:r>
          </a:p>
          <a:p>
            <a:pPr algn="l"/>
            <a:r>
              <a:rPr lang="en-US" altLang="ko-KR" sz="1000" dirty="0">
                <a:latin typeface="+mn-ea"/>
              </a:rPr>
              <a:t>Creating volume "</a:t>
            </a:r>
            <a:r>
              <a:rPr lang="en-US" altLang="ko-KR" sz="1000" dirty="0" err="1">
                <a:latin typeface="+mn-ea"/>
              </a:rPr>
              <a:t>mywordpress_db_data</a:t>
            </a:r>
            <a:r>
              <a:rPr lang="en-US" altLang="ko-KR" sz="1000" dirty="0">
                <a:latin typeface="+mn-ea"/>
              </a:rPr>
              <a:t>" with default driver</a:t>
            </a:r>
          </a:p>
          <a:p>
            <a:pPr algn="l"/>
            <a:r>
              <a:rPr lang="en-US" altLang="ko-KR" sz="1000" dirty="0">
                <a:latin typeface="+mn-ea"/>
              </a:rPr>
              <a:t>Pulling </a:t>
            </a:r>
            <a:r>
              <a:rPr lang="en-US" altLang="ko-KR" sz="1000" dirty="0" err="1">
                <a:latin typeface="+mn-ea"/>
              </a:rPr>
              <a:t>db</a:t>
            </a:r>
            <a:r>
              <a:rPr lang="en-US" altLang="ko-KR" sz="1000" dirty="0">
                <a:latin typeface="+mn-ea"/>
              </a:rPr>
              <a:t> (mysql:5.7)...</a:t>
            </a:r>
          </a:p>
          <a:p>
            <a:pPr algn="l"/>
            <a:r>
              <a:rPr lang="en-US" altLang="ko-KR" sz="1000" dirty="0">
                <a:latin typeface="+mn-ea"/>
              </a:rPr>
              <a:t>Trying to pull repository docker.io/library/</a:t>
            </a:r>
            <a:r>
              <a:rPr lang="en-US" altLang="ko-KR" sz="1000" dirty="0" err="1">
                <a:latin typeface="+mn-ea"/>
              </a:rPr>
              <a:t>mysql</a:t>
            </a:r>
            <a:r>
              <a:rPr lang="en-US" altLang="ko-KR" sz="1000" dirty="0">
                <a:latin typeface="+mn-ea"/>
              </a:rPr>
              <a:t> ...</a:t>
            </a:r>
          </a:p>
          <a:p>
            <a:pPr algn="l"/>
            <a:r>
              <a:rPr lang="en-US" altLang="ko-KR" sz="1000" dirty="0">
                <a:latin typeface="+mn-ea"/>
              </a:rPr>
              <a:t>5.7: Pulling from docker.io/library/</a:t>
            </a:r>
            <a:r>
              <a:rPr lang="en-US" altLang="ko-KR" sz="1000" dirty="0" err="1">
                <a:latin typeface="+mn-ea"/>
              </a:rPr>
              <a:t>mysql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10a267c67f42: Already exists</a:t>
            </a:r>
          </a:p>
          <a:p>
            <a:pPr algn="l"/>
            <a:r>
              <a:rPr lang="en-US" altLang="ko-KR" sz="1000" dirty="0">
                <a:latin typeface="+mn-ea"/>
              </a:rPr>
              <a:t>c2dcc7bb2a88: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17e7a0445698: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9a61839a176f: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a1033d2f1825: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0d6792140dcc: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cd3adf03d6e6: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d79d216fd92b: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b3c25bdeb4f4: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02556e8f331f: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4bed508a9e77: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Digest: sha256:2f4b1900c0ee53f344564db8d85733bd8d70b0a78cd00e6d92dc107224fc84a5</a:t>
            </a:r>
          </a:p>
          <a:p>
            <a:pPr algn="l"/>
            <a:r>
              <a:rPr lang="en-US" altLang="ko-KR" sz="1000" dirty="0">
                <a:latin typeface="+mn-ea"/>
              </a:rPr>
              <a:t>Pulling </a:t>
            </a:r>
            <a:r>
              <a:rPr lang="en-US" altLang="ko-KR" sz="1000" dirty="0" err="1">
                <a:latin typeface="+mn-ea"/>
              </a:rPr>
              <a:t>wordpress</a:t>
            </a:r>
            <a:r>
              <a:rPr lang="en-US" altLang="ko-KR" sz="1000" dirty="0">
                <a:latin typeface="+mn-ea"/>
              </a:rPr>
              <a:t> (</a:t>
            </a:r>
            <a:r>
              <a:rPr lang="en-US" altLang="ko-KR" sz="1000" dirty="0" err="1">
                <a:latin typeface="+mn-ea"/>
              </a:rPr>
              <a:t>wordpress:latest</a:t>
            </a:r>
            <a:r>
              <a:rPr lang="en-US" altLang="ko-KR" sz="1000" dirty="0">
                <a:latin typeface="+mn-ea"/>
              </a:rPr>
              <a:t>)...</a:t>
            </a:r>
          </a:p>
          <a:p>
            <a:pPr algn="l"/>
            <a:r>
              <a:rPr lang="en-US" altLang="ko-KR" sz="1000" dirty="0">
                <a:latin typeface="+mn-ea"/>
              </a:rPr>
              <a:t>Trying to pull repository docker.io/library/</a:t>
            </a:r>
            <a:r>
              <a:rPr lang="en-US" altLang="ko-KR" sz="1000" dirty="0" err="1">
                <a:latin typeface="+mn-ea"/>
              </a:rPr>
              <a:t>wordpress</a:t>
            </a:r>
            <a:r>
              <a:rPr lang="en-US" altLang="ko-KR" sz="1000" dirty="0">
                <a:latin typeface="+mn-ea"/>
              </a:rPr>
              <a:t> ...</a:t>
            </a:r>
          </a:p>
          <a:p>
            <a:pPr algn="l"/>
            <a:r>
              <a:rPr lang="en-US" altLang="ko-KR" sz="1000" dirty="0">
                <a:latin typeface="+mn-ea"/>
              </a:rPr>
              <a:t>latest: Pulling from docker.io/library/</a:t>
            </a:r>
            <a:r>
              <a:rPr lang="en-US" altLang="ko-KR" sz="1000" dirty="0" err="1">
                <a:latin typeface="+mn-ea"/>
              </a:rPr>
              <a:t>wordpress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10a267c67f42: Already exists</a:t>
            </a:r>
          </a:p>
          <a:p>
            <a:pPr algn="l"/>
            <a:r>
              <a:rPr lang="en-US" altLang="ko-KR" sz="1000" dirty="0">
                <a:latin typeface="+mn-ea"/>
              </a:rPr>
              <a:t>370377701f89: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455c73a122bc: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fb71bac61c47: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288a1d91ad4e: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86e0256ba4b0: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f14fbe7a9dfb: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0f36dd91c0ab: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97d77fc1fd2c: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d8c0a0fd7605: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79601c211937: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48bba15d4000: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96a57b907249: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24ed18a8e864: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10174a4940d5: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b9198f664ee8: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b653a25ed3ad: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6e8e148761ae: Pull complete</a:t>
            </a:r>
          </a:p>
          <a:p>
            <a:pPr algn="l"/>
            <a:r>
              <a:rPr lang="en-US" altLang="ko-KR" sz="1000" dirty="0">
                <a:latin typeface="+mn-ea"/>
              </a:rPr>
              <a:t>Digest: sha256:35ba258dd73b09ca87836fabab1e166dd87456abdb68a6d361d83200b8337b87</a:t>
            </a:r>
          </a:p>
          <a:p>
            <a:pPr algn="l"/>
            <a:r>
              <a:rPr lang="en-US" altLang="ko-KR" sz="1000" dirty="0">
                <a:latin typeface="+mn-ea"/>
              </a:rPr>
              <a:t>Creating mywordpress_db_1 ...</a:t>
            </a:r>
          </a:p>
          <a:p>
            <a:pPr algn="l"/>
            <a:r>
              <a:rPr lang="en-US" altLang="ko-KR" sz="1000" dirty="0">
                <a:latin typeface="+mn-ea"/>
              </a:rPr>
              <a:t>Creating mywordpress_db_1 ... done</a:t>
            </a:r>
          </a:p>
          <a:p>
            <a:pPr algn="l"/>
            <a:r>
              <a:rPr lang="en-US" altLang="ko-KR" sz="1000" dirty="0">
                <a:latin typeface="+mn-ea"/>
              </a:rPr>
              <a:t>Creating mywordpress_wordpress_1 ...</a:t>
            </a:r>
          </a:p>
          <a:p>
            <a:pPr algn="l"/>
            <a:r>
              <a:rPr lang="en-US" altLang="ko-KR" sz="1000" dirty="0">
                <a:latin typeface="+mn-ea"/>
              </a:rPr>
              <a:t>Creating mywordpress_wordpress_1 ... done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[root@q-nimi-os01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my_wordpress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]#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</a:rPr>
              <a:t>웹브라우저에서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hlinkClick r:id="rId3"/>
              </a:rPr>
              <a:t>http://10.40.99.138:8000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으로 접속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9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이론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3" y="882117"/>
            <a:ext cx="9289033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특징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모든 컨테이너들이 동일 </a:t>
            </a:r>
            <a:r>
              <a:rPr lang="en-US" altLang="ko-KR" sz="1600" dirty="0" smtClean="0">
                <a:latin typeface="+mn-ea"/>
                <a:ea typeface="+mn-ea"/>
              </a:rPr>
              <a:t>OS </a:t>
            </a:r>
            <a:r>
              <a:rPr lang="ko-KR" altLang="en-US" sz="1600" dirty="0" err="1" smtClean="0">
                <a:latin typeface="+mn-ea"/>
                <a:ea typeface="+mn-ea"/>
              </a:rPr>
              <a:t>커널</a:t>
            </a:r>
            <a:r>
              <a:rPr lang="ko-KR" altLang="en-US" sz="1600" dirty="0" smtClean="0">
                <a:latin typeface="+mn-ea"/>
                <a:ea typeface="+mn-ea"/>
              </a:rPr>
              <a:t> 공유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>
                <a:latin typeface="+mn-ea"/>
                <a:ea typeface="+mn-ea"/>
              </a:rPr>
              <a:t>ㅇ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err="1" smtClean="0">
                <a:latin typeface="+mn-ea"/>
                <a:ea typeface="+mn-ea"/>
              </a:rPr>
              <a:t>리눅스</a:t>
            </a:r>
            <a:r>
              <a:rPr lang="ko-KR" altLang="en-US" sz="1600" dirty="0" smtClean="0">
                <a:latin typeface="+mn-ea"/>
                <a:ea typeface="+mn-ea"/>
              </a:rPr>
              <a:t> 특수기능</a:t>
            </a:r>
            <a:r>
              <a:rPr lang="en-US" altLang="ko-KR" sz="1600" dirty="0" smtClean="0">
                <a:latin typeface="+mn-ea"/>
                <a:ea typeface="+mn-ea"/>
              </a:rPr>
              <a:t>(</a:t>
            </a:r>
            <a:r>
              <a:rPr lang="en-US" altLang="ko-KR" sz="1600" dirty="0" err="1" smtClean="0">
                <a:latin typeface="+mn-ea"/>
                <a:ea typeface="+mn-ea"/>
              </a:rPr>
              <a:t>Libcontainer</a:t>
            </a:r>
            <a:r>
              <a:rPr lang="en-US" altLang="ko-KR" sz="1600" dirty="0" smtClean="0">
                <a:latin typeface="+mn-ea"/>
                <a:ea typeface="+mn-ea"/>
              </a:rPr>
              <a:t>)</a:t>
            </a:r>
            <a:r>
              <a:rPr lang="ko-KR" altLang="en-US" sz="1600" dirty="0" smtClean="0">
                <a:latin typeface="+mn-ea"/>
                <a:ea typeface="+mn-ea"/>
              </a:rPr>
              <a:t>를 사용한 실행환경 격리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>
                <a:latin typeface="+mn-ea"/>
                <a:ea typeface="+mn-ea"/>
              </a:rPr>
              <a:t>ㅇ</a:t>
            </a:r>
            <a:r>
              <a:rPr lang="en-US" altLang="ko-KR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smtClean="0">
                <a:latin typeface="+mn-ea"/>
                <a:ea typeface="+mn-ea"/>
              </a:rPr>
              <a:t>파일시스템은 </a:t>
            </a:r>
            <a:r>
              <a:rPr lang="en-US" altLang="ko-KR" sz="1600" dirty="0" err="1" smtClean="0">
                <a:latin typeface="+mn-ea"/>
                <a:ea typeface="+mn-ea"/>
              </a:rPr>
              <a:t>Aufs</a:t>
            </a:r>
            <a:r>
              <a:rPr lang="en-US" altLang="ko-KR" sz="1600" dirty="0" smtClean="0">
                <a:latin typeface="+mn-ea"/>
                <a:ea typeface="+mn-ea"/>
              </a:rPr>
              <a:t>(Advanced multi layered unification </a:t>
            </a:r>
            <a:r>
              <a:rPr lang="en-US" altLang="ko-KR" sz="1600" dirty="0" err="1" smtClean="0">
                <a:latin typeface="+mn-ea"/>
                <a:ea typeface="+mn-ea"/>
              </a:rPr>
              <a:t>filesystem</a:t>
            </a:r>
            <a:r>
              <a:rPr lang="en-US" altLang="ko-KR" sz="1600" dirty="0" smtClean="0">
                <a:latin typeface="+mn-ea"/>
                <a:ea typeface="+mn-ea"/>
              </a:rPr>
              <a:t>)</a:t>
            </a:r>
            <a:r>
              <a:rPr lang="ko-KR" altLang="en-US" sz="1600" dirty="0" smtClean="0">
                <a:latin typeface="+mn-ea"/>
                <a:ea typeface="+mn-ea"/>
              </a:rPr>
              <a:t>사용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 GIT&amp;GITHUB</a:t>
            </a:r>
            <a:r>
              <a:rPr lang="ko-KR" altLang="en-US" sz="1600" dirty="0" smtClean="0">
                <a:latin typeface="+mn-ea"/>
                <a:ea typeface="+mn-ea"/>
              </a:rPr>
              <a:t>와 같은 이미지 </a:t>
            </a:r>
            <a:r>
              <a:rPr lang="ko-KR" altLang="en-US" sz="1600" dirty="0" err="1" smtClean="0">
                <a:latin typeface="+mn-ea"/>
                <a:ea typeface="+mn-ea"/>
              </a:rPr>
              <a:t>버젼</a:t>
            </a:r>
            <a:r>
              <a:rPr lang="ko-KR" altLang="en-US" sz="1600" dirty="0" smtClean="0">
                <a:latin typeface="+mn-ea"/>
                <a:ea typeface="+mn-ea"/>
              </a:rPr>
              <a:t> 관리 시스템 도입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>
                <a:latin typeface="+mn-ea"/>
                <a:ea typeface="+mn-ea"/>
              </a:rPr>
              <a:t>ㅇ</a:t>
            </a:r>
            <a:r>
              <a:rPr lang="en-US" altLang="ko-KR" sz="1600" dirty="0" smtClean="0">
                <a:latin typeface="+mn-ea"/>
                <a:ea typeface="+mn-ea"/>
              </a:rPr>
              <a:t> 2014</a:t>
            </a:r>
            <a:r>
              <a:rPr lang="ko-KR" altLang="en-US" sz="1600" dirty="0" smtClean="0">
                <a:latin typeface="+mn-ea"/>
                <a:ea typeface="+mn-ea"/>
              </a:rPr>
              <a:t>년 </a:t>
            </a:r>
            <a:r>
              <a:rPr lang="en-US" altLang="ko-KR" sz="1600" dirty="0" smtClean="0">
                <a:latin typeface="+mn-ea"/>
                <a:ea typeface="+mn-ea"/>
              </a:rPr>
              <a:t>6</a:t>
            </a:r>
            <a:r>
              <a:rPr lang="ko-KR" altLang="en-US" sz="1600" dirty="0" smtClean="0">
                <a:latin typeface="+mn-ea"/>
                <a:ea typeface="+mn-ea"/>
              </a:rPr>
              <a:t>월 </a:t>
            </a:r>
            <a:r>
              <a:rPr lang="en-US" altLang="ko-KR" sz="1600" dirty="0" smtClean="0">
                <a:latin typeface="+mn-ea"/>
                <a:ea typeface="+mn-ea"/>
              </a:rPr>
              <a:t>(VER 1.0) </a:t>
            </a:r>
            <a:r>
              <a:rPr lang="ko-KR" altLang="en-US" sz="1600" dirty="0" err="1" smtClean="0">
                <a:latin typeface="+mn-ea"/>
                <a:ea typeface="+mn-ea"/>
              </a:rPr>
              <a:t>출시후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2017</a:t>
            </a:r>
            <a:r>
              <a:rPr lang="ko-KR" altLang="en-US" sz="1600" dirty="0" smtClean="0">
                <a:latin typeface="+mn-ea"/>
                <a:ea typeface="+mn-ea"/>
              </a:rPr>
              <a:t>년 </a:t>
            </a:r>
            <a:r>
              <a:rPr lang="en-US" altLang="ko-KR" sz="1600" dirty="0" smtClean="0">
                <a:latin typeface="+mn-ea"/>
                <a:ea typeface="+mn-ea"/>
              </a:rPr>
              <a:t>4</a:t>
            </a:r>
            <a:r>
              <a:rPr lang="ko-KR" altLang="en-US" sz="1600" dirty="0" smtClean="0">
                <a:latin typeface="+mn-ea"/>
                <a:ea typeface="+mn-ea"/>
              </a:rPr>
              <a:t>월</a:t>
            </a:r>
            <a:r>
              <a:rPr lang="en-US" altLang="ko-KR" sz="1600" dirty="0" smtClean="0">
                <a:latin typeface="+mn-ea"/>
                <a:ea typeface="+mn-ea"/>
              </a:rPr>
              <a:t>( VER 17.04)</a:t>
            </a: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err="1" smtClean="0">
                <a:latin typeface="+mn-ea"/>
                <a:ea typeface="+mn-ea"/>
              </a:rPr>
              <a:t>구글과</a:t>
            </a:r>
            <a:r>
              <a:rPr lang="ko-KR" altLang="en-US" sz="1600" dirty="0" smtClean="0">
                <a:latin typeface="+mn-ea"/>
                <a:ea typeface="+mn-ea"/>
              </a:rPr>
              <a:t> 같은 </a:t>
            </a:r>
            <a:r>
              <a:rPr lang="en-US" altLang="ko-KR" sz="1600" dirty="0" smtClean="0">
                <a:latin typeface="+mn-ea"/>
                <a:ea typeface="+mn-ea"/>
              </a:rPr>
              <a:t>Major</a:t>
            </a:r>
            <a:r>
              <a:rPr lang="ko-KR" altLang="en-US" sz="1600" dirty="0" smtClean="0">
                <a:latin typeface="+mn-ea"/>
                <a:ea typeface="+mn-ea"/>
              </a:rPr>
              <a:t>업</a:t>
            </a:r>
            <a:r>
              <a:rPr lang="ko-KR" altLang="en-US" sz="1600" dirty="0">
                <a:latin typeface="+mn-ea"/>
                <a:ea typeface="+mn-ea"/>
              </a:rPr>
              <a:t>계</a:t>
            </a:r>
            <a:r>
              <a:rPr lang="ko-KR" altLang="en-US" sz="1600" dirty="0" smtClean="0">
                <a:latin typeface="+mn-ea"/>
                <a:ea typeface="+mn-ea"/>
              </a:rPr>
              <a:t>에서 빠른 속도로 채택하여 사실상 컨테이너의 </a:t>
            </a:r>
            <a:r>
              <a:rPr lang="ko-KR" altLang="en-US" sz="1600" dirty="0" err="1" smtClean="0">
                <a:latin typeface="+mn-ea"/>
                <a:ea typeface="+mn-ea"/>
              </a:rPr>
              <a:t>표준이됨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GO</a:t>
            </a:r>
            <a:r>
              <a:rPr lang="ko-KR" altLang="en-US" sz="1600" dirty="0" smtClean="0">
                <a:latin typeface="+mn-ea"/>
                <a:ea typeface="+mn-ea"/>
              </a:rPr>
              <a:t>라는 언어서 작성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err="1" smtClean="0">
                <a:latin typeface="+mn-ea"/>
                <a:ea typeface="+mn-ea"/>
              </a:rPr>
              <a:t>DotCloud</a:t>
            </a:r>
            <a:r>
              <a:rPr lang="ko-KR" altLang="en-US" sz="1600" dirty="0" smtClean="0">
                <a:latin typeface="+mn-ea"/>
                <a:ea typeface="+mn-ea"/>
              </a:rPr>
              <a:t>에서 </a:t>
            </a:r>
            <a:r>
              <a:rPr lang="en-US" altLang="ko-KR" sz="1600" dirty="0" err="1" smtClean="0">
                <a:latin typeface="+mn-ea"/>
                <a:ea typeface="+mn-ea"/>
              </a:rPr>
              <a:t>PaaS</a:t>
            </a:r>
            <a:r>
              <a:rPr lang="ko-KR" altLang="en-US" sz="1600" dirty="0" smtClean="0">
                <a:latin typeface="+mn-ea"/>
                <a:ea typeface="+mn-ea"/>
              </a:rPr>
              <a:t>의 </a:t>
            </a:r>
            <a:r>
              <a:rPr lang="ko-KR" altLang="en-US" sz="1600" dirty="0" err="1" smtClean="0">
                <a:latin typeface="+mn-ea"/>
                <a:ea typeface="+mn-ea"/>
              </a:rPr>
              <a:t>백엔드로</a:t>
            </a:r>
            <a:r>
              <a:rPr lang="ko-KR" altLang="en-US" sz="1600" dirty="0" smtClean="0">
                <a:latin typeface="+mn-ea"/>
                <a:ea typeface="+mn-ea"/>
              </a:rPr>
              <a:t> 사용한 컨테이너기반 소프트웨어를 </a:t>
            </a:r>
            <a:r>
              <a:rPr lang="ko-KR" altLang="en-US" sz="1600" dirty="0" err="1" smtClean="0">
                <a:latin typeface="+mn-ea"/>
                <a:ea typeface="+mn-ea"/>
              </a:rPr>
              <a:t>오픈소스로</a:t>
            </a:r>
            <a:r>
              <a:rPr lang="ko-KR" altLang="en-US" sz="1600" dirty="0" smtClean="0">
                <a:latin typeface="+mn-ea"/>
                <a:ea typeface="+mn-ea"/>
              </a:rPr>
              <a:t> 공개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하나의 </a:t>
            </a:r>
            <a:r>
              <a:rPr lang="en-US" altLang="ko-KR" sz="1600" dirty="0" smtClean="0">
                <a:latin typeface="+mn-ea"/>
                <a:ea typeface="+mn-ea"/>
              </a:rPr>
              <a:t>Linux </a:t>
            </a:r>
            <a:r>
              <a:rPr lang="ko-KR" altLang="en-US" sz="1600" dirty="0" smtClean="0">
                <a:latin typeface="+mn-ea"/>
                <a:ea typeface="+mn-ea"/>
              </a:rPr>
              <a:t>시스템에서 여러 </a:t>
            </a:r>
            <a:r>
              <a:rPr lang="en-US" altLang="ko-KR" sz="1600" dirty="0" smtClean="0">
                <a:latin typeface="+mn-ea"/>
                <a:ea typeface="+mn-ea"/>
              </a:rPr>
              <a:t>Linux(</a:t>
            </a:r>
            <a:r>
              <a:rPr lang="ko-KR" altLang="en-US" sz="1600" dirty="0" err="1" smtClean="0">
                <a:latin typeface="+mn-ea"/>
                <a:ea typeface="+mn-ea"/>
              </a:rPr>
              <a:t>우분투</a:t>
            </a:r>
            <a:r>
              <a:rPr lang="en-US" altLang="ko-KR" sz="1600" dirty="0" smtClean="0">
                <a:latin typeface="+mn-ea"/>
                <a:ea typeface="+mn-ea"/>
              </a:rPr>
              <a:t>,</a:t>
            </a:r>
            <a:r>
              <a:rPr lang="ko-KR" altLang="en-US" sz="1600" dirty="0" err="1" smtClean="0">
                <a:latin typeface="+mn-ea"/>
                <a:ea typeface="+mn-ea"/>
              </a:rPr>
              <a:t>데비안</a:t>
            </a:r>
            <a:r>
              <a:rPr lang="en-US" altLang="ko-KR" sz="1600" dirty="0" smtClean="0">
                <a:latin typeface="+mn-ea"/>
                <a:ea typeface="+mn-ea"/>
              </a:rPr>
              <a:t>,</a:t>
            </a:r>
            <a:r>
              <a:rPr lang="ko-KR" altLang="en-US" sz="1600" dirty="0" smtClean="0">
                <a:latin typeface="+mn-ea"/>
                <a:ea typeface="+mn-ea"/>
              </a:rPr>
              <a:t>수세</a:t>
            </a:r>
            <a:r>
              <a:rPr lang="en-US" altLang="ko-KR" sz="1600" dirty="0" smtClean="0">
                <a:latin typeface="+mn-ea"/>
                <a:ea typeface="+mn-ea"/>
              </a:rPr>
              <a:t>,</a:t>
            </a:r>
            <a:r>
              <a:rPr lang="ko-KR" altLang="en-US" sz="1600" dirty="0" err="1" smtClean="0">
                <a:latin typeface="+mn-ea"/>
                <a:ea typeface="+mn-ea"/>
              </a:rPr>
              <a:t>레드햇</a:t>
            </a:r>
            <a:r>
              <a:rPr lang="en-US" altLang="ko-KR" sz="1600" dirty="0" smtClean="0">
                <a:latin typeface="+mn-ea"/>
                <a:ea typeface="+mn-ea"/>
              </a:rPr>
              <a:t>)</a:t>
            </a:r>
            <a:r>
              <a:rPr lang="ko-KR" altLang="en-US" sz="1600" dirty="0" smtClean="0">
                <a:latin typeface="+mn-ea"/>
                <a:ea typeface="+mn-ea"/>
              </a:rPr>
              <a:t>를 운용가능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en-US" altLang="ko-KR" sz="1600" dirty="0" err="1" smtClean="0">
                <a:latin typeface="+mn-ea"/>
                <a:ea typeface="+mn-ea"/>
              </a:rPr>
              <a:t>Dockerfile</a:t>
            </a:r>
            <a:r>
              <a:rPr lang="ko-KR" altLang="en-US" sz="1600" dirty="0" smtClean="0">
                <a:latin typeface="+mn-ea"/>
                <a:ea typeface="+mn-ea"/>
              </a:rPr>
              <a:t>을 이용해 구성내역과 이력추적이 가능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 </a:t>
            </a:r>
            <a:endParaRPr lang="en-US" altLang="ko-KR" sz="16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890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compose</a:t>
            </a:r>
            <a:r>
              <a:rPr lang="ko-KR" altLang="en-US" sz="2000" dirty="0" smtClean="0">
                <a:latin typeface="+mn-ea"/>
                <a:ea typeface="+mn-ea"/>
              </a:rPr>
              <a:t>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109012" cy="652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compose web </a:t>
            </a:r>
            <a:r>
              <a:rPr lang="ko-KR" altLang="en-US" sz="1800" b="1" dirty="0" smtClean="0">
                <a:latin typeface="+mn-ea"/>
              </a:rPr>
              <a:t>서비스 설치</a:t>
            </a:r>
            <a:endParaRPr lang="en-US" altLang="ko-KR" sz="1800" b="1" dirty="0">
              <a:latin typeface="+mn-ea"/>
            </a:endParaRPr>
          </a:p>
          <a:p>
            <a:pPr algn="l"/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mkdir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composetest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&amp;&amp; cd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composetest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vi app.py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from flask import Flask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from </a:t>
            </a:r>
            <a:r>
              <a:rPr lang="en-US" altLang="ko-KR" sz="1000" dirty="0" err="1">
                <a:latin typeface="+mn-ea"/>
                <a:ea typeface="+mn-ea"/>
              </a:rPr>
              <a:t>redis</a:t>
            </a:r>
            <a:r>
              <a:rPr lang="en-US" altLang="ko-KR" sz="1000" dirty="0">
                <a:latin typeface="+mn-ea"/>
                <a:ea typeface="+mn-ea"/>
              </a:rPr>
              <a:t> import </a:t>
            </a:r>
            <a:r>
              <a:rPr lang="en-US" altLang="ko-KR" sz="1000" dirty="0" err="1">
                <a:latin typeface="+mn-ea"/>
                <a:ea typeface="+mn-ea"/>
              </a:rPr>
              <a:t>Redis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app = Flask(__name__)</a:t>
            </a:r>
          </a:p>
          <a:p>
            <a:pPr algn="l"/>
            <a:r>
              <a:rPr lang="en-US" altLang="ko-KR" sz="1000" dirty="0" err="1">
                <a:latin typeface="+mn-ea"/>
                <a:ea typeface="+mn-ea"/>
              </a:rPr>
              <a:t>redis</a:t>
            </a:r>
            <a:r>
              <a:rPr lang="en-US" altLang="ko-KR" sz="1000" dirty="0">
                <a:latin typeface="+mn-ea"/>
                <a:ea typeface="+mn-ea"/>
              </a:rPr>
              <a:t> = </a:t>
            </a:r>
            <a:r>
              <a:rPr lang="en-US" altLang="ko-KR" sz="1000" dirty="0" err="1">
                <a:latin typeface="+mn-ea"/>
                <a:ea typeface="+mn-ea"/>
              </a:rPr>
              <a:t>Redis</a:t>
            </a:r>
            <a:r>
              <a:rPr lang="en-US" altLang="ko-KR" sz="1000" dirty="0">
                <a:latin typeface="+mn-ea"/>
                <a:ea typeface="+mn-ea"/>
              </a:rPr>
              <a:t>(host='</a:t>
            </a:r>
            <a:r>
              <a:rPr lang="en-US" altLang="ko-KR" sz="1000" dirty="0" err="1">
                <a:latin typeface="+mn-ea"/>
                <a:ea typeface="+mn-ea"/>
              </a:rPr>
              <a:t>redis</a:t>
            </a:r>
            <a:r>
              <a:rPr lang="en-US" altLang="ko-KR" sz="1000" dirty="0">
                <a:latin typeface="+mn-ea"/>
                <a:ea typeface="+mn-ea"/>
              </a:rPr>
              <a:t>', port=6379)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@</a:t>
            </a:r>
            <a:r>
              <a:rPr lang="en-US" altLang="ko-KR" sz="1000" dirty="0" err="1">
                <a:latin typeface="+mn-ea"/>
                <a:ea typeface="+mn-ea"/>
              </a:rPr>
              <a:t>app.route</a:t>
            </a:r>
            <a:r>
              <a:rPr lang="en-US" altLang="ko-KR" sz="1000" dirty="0">
                <a:latin typeface="+mn-ea"/>
                <a:ea typeface="+mn-ea"/>
              </a:rPr>
              <a:t>('/')</a:t>
            </a:r>
          </a:p>
          <a:p>
            <a:pPr algn="l"/>
            <a:r>
              <a:rPr lang="en-US" altLang="ko-KR" sz="1000" dirty="0" err="1">
                <a:latin typeface="+mn-ea"/>
                <a:ea typeface="+mn-ea"/>
              </a:rPr>
              <a:t>def</a:t>
            </a:r>
            <a:r>
              <a:rPr lang="en-US" altLang="ko-KR" sz="1000" dirty="0">
                <a:latin typeface="+mn-ea"/>
                <a:ea typeface="+mn-ea"/>
              </a:rPr>
              <a:t> hello():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count = </a:t>
            </a:r>
            <a:r>
              <a:rPr lang="en-US" altLang="ko-KR" sz="1000" dirty="0" err="1">
                <a:latin typeface="+mn-ea"/>
                <a:ea typeface="+mn-ea"/>
              </a:rPr>
              <a:t>redis.incr</a:t>
            </a:r>
            <a:r>
              <a:rPr lang="en-US" altLang="ko-KR" sz="1000" dirty="0">
                <a:latin typeface="+mn-ea"/>
                <a:ea typeface="+mn-ea"/>
              </a:rPr>
              <a:t>('hits')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return 'Hello World! I have been seen {} times.\</a:t>
            </a:r>
            <a:r>
              <a:rPr lang="en-US" altLang="ko-KR" sz="1000" dirty="0" err="1">
                <a:latin typeface="+mn-ea"/>
                <a:ea typeface="+mn-ea"/>
              </a:rPr>
              <a:t>n'.format</a:t>
            </a:r>
            <a:r>
              <a:rPr lang="en-US" altLang="ko-KR" sz="1000" dirty="0">
                <a:latin typeface="+mn-ea"/>
                <a:ea typeface="+mn-ea"/>
              </a:rPr>
              <a:t>(count)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if __name__ == "__main__":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</a:t>
            </a:r>
            <a:r>
              <a:rPr lang="en-US" altLang="ko-KR" sz="1000" dirty="0" err="1">
                <a:latin typeface="+mn-ea"/>
                <a:ea typeface="+mn-ea"/>
              </a:rPr>
              <a:t>app.run</a:t>
            </a:r>
            <a:r>
              <a:rPr lang="en-US" altLang="ko-KR" sz="1000" dirty="0">
                <a:latin typeface="+mn-ea"/>
                <a:ea typeface="+mn-ea"/>
              </a:rPr>
              <a:t>(host="0.0.0.0", debug=True</a:t>
            </a:r>
            <a:r>
              <a:rPr lang="en-US" altLang="ko-KR" sz="1000" dirty="0" smtClean="0">
                <a:latin typeface="+mn-ea"/>
                <a:ea typeface="+mn-ea"/>
              </a:rPr>
              <a:t>)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vi requirements.txt</a:t>
            </a:r>
          </a:p>
          <a:p>
            <a:pPr algn="l"/>
            <a:r>
              <a:rPr lang="en-US" altLang="ko-KR" sz="1000" dirty="0"/>
              <a:t>flask </a:t>
            </a:r>
            <a:endParaRPr lang="en-US" altLang="ko-KR" sz="1000" dirty="0" smtClean="0"/>
          </a:p>
          <a:p>
            <a:pPr algn="l"/>
            <a:r>
              <a:rPr lang="en-US" altLang="ko-KR" sz="1000" dirty="0" err="1" smtClean="0"/>
              <a:t>redis</a:t>
            </a:r>
            <a:r>
              <a:rPr lang="en-US" altLang="ko-KR" sz="1000" dirty="0" smtClean="0"/>
              <a:t> 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vi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Dockerfile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FROM python:3.4-alpine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ADD . /code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WORKDIR /code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RUN pip install -r requirements.txt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CMD ["python", "app.py"]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vi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docker-compose.yml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algn="l"/>
            <a:r>
              <a:rPr lang="en-US" altLang="ko-KR" sz="1000" dirty="0">
                <a:latin typeface="+mn-ea"/>
              </a:rPr>
              <a:t>version: '2'</a:t>
            </a:r>
          </a:p>
          <a:p>
            <a:pPr algn="l"/>
            <a:r>
              <a:rPr lang="en-US" altLang="ko-KR" sz="1000" dirty="0">
                <a:latin typeface="+mn-ea"/>
              </a:rPr>
              <a:t>services:</a:t>
            </a:r>
          </a:p>
          <a:p>
            <a:pPr algn="l"/>
            <a:r>
              <a:rPr lang="en-US" altLang="ko-KR" sz="1000" dirty="0">
                <a:latin typeface="+mn-ea"/>
              </a:rPr>
              <a:t>  web:</a:t>
            </a:r>
          </a:p>
          <a:p>
            <a:pPr algn="l"/>
            <a:r>
              <a:rPr lang="en-US" altLang="ko-KR" sz="1000" dirty="0">
                <a:latin typeface="+mn-ea"/>
              </a:rPr>
              <a:t>    build: .</a:t>
            </a:r>
          </a:p>
          <a:p>
            <a:pPr algn="l"/>
            <a:r>
              <a:rPr lang="en-US" altLang="ko-KR" sz="1000" dirty="0">
                <a:latin typeface="+mn-ea"/>
              </a:rPr>
              <a:t>    ports:</a:t>
            </a:r>
          </a:p>
          <a:p>
            <a:pPr algn="l"/>
            <a:r>
              <a:rPr lang="en-US" altLang="ko-KR" sz="1000" dirty="0">
                <a:latin typeface="+mn-ea"/>
              </a:rPr>
              <a:t>     - "5000:5000"</a:t>
            </a:r>
          </a:p>
          <a:p>
            <a:pPr algn="l"/>
            <a:r>
              <a:rPr lang="en-US" altLang="ko-KR" sz="1000" dirty="0">
                <a:latin typeface="+mn-ea"/>
              </a:rPr>
              <a:t>    volumes:</a:t>
            </a:r>
          </a:p>
          <a:p>
            <a:pPr algn="l"/>
            <a:r>
              <a:rPr lang="en-US" altLang="ko-KR" sz="1000" dirty="0">
                <a:latin typeface="+mn-ea"/>
              </a:rPr>
              <a:t>     - .:/code</a:t>
            </a:r>
          </a:p>
          <a:p>
            <a:pPr algn="l"/>
            <a:r>
              <a:rPr lang="en-US" altLang="ko-KR" sz="1000" dirty="0">
                <a:latin typeface="+mn-ea"/>
              </a:rPr>
              <a:t>  </a:t>
            </a:r>
            <a:r>
              <a:rPr lang="en-US" altLang="ko-KR" sz="1000" dirty="0" err="1">
                <a:latin typeface="+mn-ea"/>
              </a:rPr>
              <a:t>redis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algn="l"/>
            <a:r>
              <a:rPr lang="en-US" altLang="ko-KR" sz="1000" dirty="0">
                <a:latin typeface="+mn-ea"/>
              </a:rPr>
              <a:t>    image: "</a:t>
            </a:r>
            <a:r>
              <a:rPr lang="en-US" altLang="ko-KR" sz="1000" dirty="0" err="1">
                <a:latin typeface="+mn-ea"/>
              </a:rPr>
              <a:t>redis:alpine</a:t>
            </a:r>
            <a:r>
              <a:rPr lang="en-US" altLang="ko-KR" sz="1000" dirty="0" smtClean="0">
                <a:latin typeface="+mn-ea"/>
              </a:rPr>
              <a:t>"</a:t>
            </a:r>
            <a:endParaRPr lang="en-US" altLang="ko-KR" sz="16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41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compose</a:t>
            </a:r>
            <a:r>
              <a:rPr lang="ko-KR" altLang="en-US" sz="2000" dirty="0" smtClean="0">
                <a:latin typeface="+mn-ea"/>
                <a:ea typeface="+mn-ea"/>
              </a:rPr>
              <a:t>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109012" cy="2157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compose </a:t>
            </a:r>
            <a:r>
              <a:rPr lang="ko-KR" altLang="en-US" sz="1800" b="1" dirty="0" smtClean="0">
                <a:latin typeface="+mn-ea"/>
              </a:rPr>
              <a:t>실행 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[root@q-nimi-os01 </a:t>
            </a:r>
            <a:r>
              <a:rPr lang="en-US" altLang="ko-KR" sz="1200" dirty="0" err="1">
                <a:latin typeface="+mn-ea"/>
                <a:ea typeface="+mn-ea"/>
              </a:rPr>
              <a:t>composetest</a:t>
            </a:r>
            <a:r>
              <a:rPr lang="en-US" altLang="ko-KR" sz="1200" dirty="0">
                <a:latin typeface="+mn-ea"/>
                <a:ea typeface="+mn-ea"/>
              </a:rPr>
              <a:t>]#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-compose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up  -d </a:t>
            </a:r>
            <a:endParaRPr lang="en-US" altLang="ko-KR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Creating network "</a:t>
            </a:r>
            <a:r>
              <a:rPr lang="en-US" altLang="ko-KR" sz="1200" dirty="0" err="1">
                <a:latin typeface="+mn-ea"/>
                <a:ea typeface="+mn-ea"/>
              </a:rPr>
              <a:t>composetest_default</a:t>
            </a:r>
            <a:r>
              <a:rPr lang="en-US" altLang="ko-KR" sz="1200" dirty="0">
                <a:latin typeface="+mn-ea"/>
                <a:ea typeface="+mn-ea"/>
              </a:rPr>
              <a:t>" with the default driver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Building web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Step 1 : FROM python:3.4-alpine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Trying to pull repository docker.io/library/python ...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3.4-alpine: Pulling from docker.io/library/python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79650cf9cc01: Pull complete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581a2604819e: Pull complete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cbecf1ae8c88: Pull complete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61e46b909d80: Pull complete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bb7832cbe509: Pull complete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Digest: sha256:18dc69c99d5341142b93d7c961dd384c7ab2815106352bb2d9c0594df4d0a8d2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---&gt; 8214d6de194b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Step 2 : ADD . /code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---&gt; b0c4d3f29059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Removing intermediate container a3d7c9440ccb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Step 3 : WORKDIR /code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---&gt; Running in d4b01cadec8b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---&gt; 17451484c24a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Removing intermediate container d4b01cadec8b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Step 4 : RUN pip install -r requirements.txt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---&gt; Running in 45ed5778d08c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Collecting flask (from -r requirements.txt (line 1))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Downloading Flask-0.12.2-py2.py3-none-any.whl (83kB)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Collecting 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r>
              <a:rPr lang="en-US" altLang="ko-KR" sz="1200" dirty="0">
                <a:latin typeface="+mn-ea"/>
                <a:ea typeface="+mn-ea"/>
              </a:rPr>
              <a:t> (from -r requirements.txt (line 2))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Downloading redis-2.10.5-py2.py3-none-any.whl (60kB)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Collecting click&gt;=2.0 (from flask-&gt;-r requirements.txt (line 1))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Downloading click-6.7-py2.py3-none-any.whl (71kB)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Collecting </a:t>
            </a:r>
            <a:r>
              <a:rPr lang="en-US" altLang="ko-KR" sz="1200" dirty="0" err="1">
                <a:latin typeface="+mn-ea"/>
                <a:ea typeface="+mn-ea"/>
              </a:rPr>
              <a:t>Werkzeug</a:t>
            </a:r>
            <a:r>
              <a:rPr lang="en-US" altLang="ko-KR" sz="1200" dirty="0">
                <a:latin typeface="+mn-ea"/>
                <a:ea typeface="+mn-ea"/>
              </a:rPr>
              <a:t>&gt;=0.7 (from flask-&gt;-r requirements.txt (line 1))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Downloading Werkzeug-0.12.2-py2.py3-none-any.whl (312kB)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Collecting Jinja2&gt;=2.4 (from flask-&gt;-r requirements.txt (line 1))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Downloading Jinja2-2.9.6-py2.py3-none-any.whl (340kB)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Collecting </a:t>
            </a:r>
            <a:r>
              <a:rPr lang="en-US" altLang="ko-KR" sz="1200" dirty="0" err="1">
                <a:latin typeface="+mn-ea"/>
                <a:ea typeface="+mn-ea"/>
              </a:rPr>
              <a:t>itsdangerous</a:t>
            </a:r>
            <a:r>
              <a:rPr lang="en-US" altLang="ko-KR" sz="1200" dirty="0">
                <a:latin typeface="+mn-ea"/>
                <a:ea typeface="+mn-ea"/>
              </a:rPr>
              <a:t>&gt;=0.21 (from flask-&gt;-r requirements.txt (line 1))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Downloading itsdangerous-0.24.tar.gz (46kB)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Collecting </a:t>
            </a:r>
            <a:r>
              <a:rPr lang="en-US" altLang="ko-KR" sz="1200" dirty="0" err="1">
                <a:latin typeface="+mn-ea"/>
                <a:ea typeface="+mn-ea"/>
              </a:rPr>
              <a:t>MarkupSafe</a:t>
            </a:r>
            <a:r>
              <a:rPr lang="en-US" altLang="ko-KR" sz="1200" dirty="0">
                <a:latin typeface="+mn-ea"/>
                <a:ea typeface="+mn-ea"/>
              </a:rPr>
              <a:t>&gt;=0.23 (from Jinja2&gt;=2.4-&gt;flask-&gt;-r requirements.txt (line 1))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Downloading MarkupSafe-1.0.tar.gz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Building wheels for collected packages: </a:t>
            </a:r>
            <a:r>
              <a:rPr lang="en-US" altLang="ko-KR" sz="1200" dirty="0" err="1">
                <a:latin typeface="+mn-ea"/>
                <a:ea typeface="+mn-ea"/>
              </a:rPr>
              <a:t>itsdangerous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en-US" altLang="ko-KR" sz="1200" dirty="0" err="1">
                <a:latin typeface="+mn-ea"/>
                <a:ea typeface="+mn-ea"/>
              </a:rPr>
              <a:t>MarkupSafe</a:t>
            </a:r>
            <a:endParaRPr lang="en-US" altLang="ko-KR" sz="1200" dirty="0"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Running setup.py </a:t>
            </a:r>
            <a:r>
              <a:rPr lang="en-US" altLang="ko-KR" sz="1200" dirty="0" err="1">
                <a:latin typeface="+mn-ea"/>
                <a:ea typeface="+mn-ea"/>
              </a:rPr>
              <a:t>bdist_wheel</a:t>
            </a:r>
            <a:r>
              <a:rPr lang="en-US" altLang="ko-KR" sz="1200" dirty="0">
                <a:latin typeface="+mn-ea"/>
                <a:ea typeface="+mn-ea"/>
              </a:rPr>
              <a:t> for </a:t>
            </a:r>
            <a:r>
              <a:rPr lang="en-US" altLang="ko-KR" sz="1200" dirty="0" err="1">
                <a:latin typeface="+mn-ea"/>
                <a:ea typeface="+mn-ea"/>
              </a:rPr>
              <a:t>itsdangerous</a:t>
            </a:r>
            <a:r>
              <a:rPr lang="en-US" altLang="ko-KR" sz="1200" dirty="0">
                <a:latin typeface="+mn-ea"/>
                <a:ea typeface="+mn-ea"/>
              </a:rPr>
              <a:t>: started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Running setup.py </a:t>
            </a:r>
            <a:r>
              <a:rPr lang="en-US" altLang="ko-KR" sz="1200" dirty="0" err="1">
                <a:latin typeface="+mn-ea"/>
                <a:ea typeface="+mn-ea"/>
              </a:rPr>
              <a:t>bdist_wheel</a:t>
            </a:r>
            <a:r>
              <a:rPr lang="en-US" altLang="ko-KR" sz="1200" dirty="0">
                <a:latin typeface="+mn-ea"/>
                <a:ea typeface="+mn-ea"/>
              </a:rPr>
              <a:t> for </a:t>
            </a:r>
            <a:r>
              <a:rPr lang="en-US" altLang="ko-KR" sz="1200" dirty="0" err="1">
                <a:latin typeface="+mn-ea"/>
                <a:ea typeface="+mn-ea"/>
              </a:rPr>
              <a:t>itsdangerous</a:t>
            </a:r>
            <a:r>
              <a:rPr lang="en-US" altLang="ko-KR" sz="1200" dirty="0">
                <a:latin typeface="+mn-ea"/>
                <a:ea typeface="+mn-ea"/>
              </a:rPr>
              <a:t>: finished with status 'done'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Stored in directory: /root/.cache/pip/wheels/fc/a8/66/24d655233c757e178d45dea2de22a04c6d92766abfb741129a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Running setup.py </a:t>
            </a:r>
            <a:r>
              <a:rPr lang="en-US" altLang="ko-KR" sz="1200" dirty="0" err="1">
                <a:latin typeface="+mn-ea"/>
                <a:ea typeface="+mn-ea"/>
              </a:rPr>
              <a:t>bdist_wheel</a:t>
            </a:r>
            <a:r>
              <a:rPr lang="en-US" altLang="ko-KR" sz="1200" dirty="0">
                <a:latin typeface="+mn-ea"/>
                <a:ea typeface="+mn-ea"/>
              </a:rPr>
              <a:t> for </a:t>
            </a:r>
            <a:r>
              <a:rPr lang="en-US" altLang="ko-KR" sz="1200" dirty="0" err="1">
                <a:latin typeface="+mn-ea"/>
                <a:ea typeface="+mn-ea"/>
              </a:rPr>
              <a:t>MarkupSafe</a:t>
            </a:r>
            <a:r>
              <a:rPr lang="en-US" altLang="ko-KR" sz="1200" dirty="0">
                <a:latin typeface="+mn-ea"/>
                <a:ea typeface="+mn-ea"/>
              </a:rPr>
              <a:t>: started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Running setup.py </a:t>
            </a:r>
            <a:r>
              <a:rPr lang="en-US" altLang="ko-KR" sz="1200" dirty="0" err="1">
                <a:latin typeface="+mn-ea"/>
                <a:ea typeface="+mn-ea"/>
              </a:rPr>
              <a:t>bdist_wheel</a:t>
            </a:r>
            <a:r>
              <a:rPr lang="en-US" altLang="ko-KR" sz="1200" dirty="0">
                <a:latin typeface="+mn-ea"/>
                <a:ea typeface="+mn-ea"/>
              </a:rPr>
              <a:t> for </a:t>
            </a:r>
            <a:r>
              <a:rPr lang="en-US" altLang="ko-KR" sz="1200" dirty="0" err="1">
                <a:latin typeface="+mn-ea"/>
                <a:ea typeface="+mn-ea"/>
              </a:rPr>
              <a:t>MarkupSafe</a:t>
            </a:r>
            <a:r>
              <a:rPr lang="en-US" altLang="ko-KR" sz="1200" dirty="0">
                <a:latin typeface="+mn-ea"/>
                <a:ea typeface="+mn-ea"/>
              </a:rPr>
              <a:t>: finished with status 'done'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Stored in directory: /root/.cache/pip/wheels/88/a7/30/e39a54a87bcbe25308fa3ca64e8ddc75d9b3e5afa21ee32d57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Successfully built </a:t>
            </a:r>
            <a:r>
              <a:rPr lang="en-US" altLang="ko-KR" sz="1200" dirty="0" err="1">
                <a:latin typeface="+mn-ea"/>
                <a:ea typeface="+mn-ea"/>
              </a:rPr>
              <a:t>itsdangerous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err="1">
                <a:latin typeface="+mn-ea"/>
                <a:ea typeface="+mn-ea"/>
              </a:rPr>
              <a:t>MarkupSafe</a:t>
            </a:r>
            <a:endParaRPr lang="en-US" altLang="ko-KR" sz="1200" dirty="0"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Installing collected packages: click, </a:t>
            </a:r>
            <a:r>
              <a:rPr lang="en-US" altLang="ko-KR" sz="1200" dirty="0" err="1">
                <a:latin typeface="+mn-ea"/>
                <a:ea typeface="+mn-ea"/>
              </a:rPr>
              <a:t>Werkzeug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en-US" altLang="ko-KR" sz="1200" dirty="0" err="1">
                <a:latin typeface="+mn-ea"/>
                <a:ea typeface="+mn-ea"/>
              </a:rPr>
              <a:t>MarkupSafe</a:t>
            </a:r>
            <a:r>
              <a:rPr lang="en-US" altLang="ko-KR" sz="1200" dirty="0">
                <a:latin typeface="+mn-ea"/>
                <a:ea typeface="+mn-ea"/>
              </a:rPr>
              <a:t>, Jinja2, </a:t>
            </a:r>
            <a:r>
              <a:rPr lang="en-US" altLang="ko-KR" sz="1200" dirty="0" err="1">
                <a:latin typeface="+mn-ea"/>
                <a:ea typeface="+mn-ea"/>
              </a:rPr>
              <a:t>itsdangerous</a:t>
            </a:r>
            <a:r>
              <a:rPr lang="en-US" altLang="ko-KR" sz="1200" dirty="0">
                <a:latin typeface="+mn-ea"/>
                <a:ea typeface="+mn-ea"/>
              </a:rPr>
              <a:t>, flask, 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endParaRPr lang="en-US" altLang="ko-KR" sz="1200" dirty="0"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Successfully installed Jinja2-2.9.6 MarkupSafe-1.0 Werkzeug-0.12.2 click-6.7 flask-0.12.2 itsdangerous-0.24 redis-2.10.5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---&gt; 6dbca6100a28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Removing intermediate container 45ed5778d08c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Step 5 : CMD python app.py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---&gt; Running in eb853397caf6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---&gt; 25b0e430a4d6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Removing intermediate container eb853397caf6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Successfully built 25b0e430a4d6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WARNING: Image for service web was built because it did not already exist. To rebuild this image you must use `</a:t>
            </a:r>
            <a:r>
              <a:rPr lang="en-US" altLang="ko-KR" sz="1200" dirty="0" err="1">
                <a:latin typeface="+mn-ea"/>
                <a:ea typeface="+mn-ea"/>
              </a:rPr>
              <a:t>docker</a:t>
            </a:r>
            <a:r>
              <a:rPr lang="en-US" altLang="ko-KR" sz="1200" dirty="0">
                <a:latin typeface="+mn-ea"/>
                <a:ea typeface="+mn-ea"/>
              </a:rPr>
              <a:t>-compose build` or `</a:t>
            </a:r>
            <a:r>
              <a:rPr lang="en-US" altLang="ko-KR" sz="1200" dirty="0" err="1">
                <a:latin typeface="+mn-ea"/>
                <a:ea typeface="+mn-ea"/>
              </a:rPr>
              <a:t>docker</a:t>
            </a:r>
            <a:r>
              <a:rPr lang="en-US" altLang="ko-KR" sz="1200" dirty="0">
                <a:latin typeface="+mn-ea"/>
                <a:ea typeface="+mn-ea"/>
              </a:rPr>
              <a:t>-compose up --build`.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Pulling 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r>
              <a:rPr lang="en-US" altLang="ko-KR" sz="1200" dirty="0">
                <a:latin typeface="+mn-ea"/>
                <a:ea typeface="+mn-ea"/>
              </a:rPr>
              <a:t> (</a:t>
            </a:r>
            <a:r>
              <a:rPr lang="en-US" altLang="ko-KR" sz="1200" dirty="0" err="1">
                <a:latin typeface="+mn-ea"/>
                <a:ea typeface="+mn-ea"/>
              </a:rPr>
              <a:t>redis:alpine</a:t>
            </a:r>
            <a:r>
              <a:rPr lang="en-US" altLang="ko-KR" sz="1200" dirty="0">
                <a:latin typeface="+mn-ea"/>
                <a:ea typeface="+mn-ea"/>
              </a:rPr>
              <a:t>)...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Trying to pull repository docker.io/library/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r>
              <a:rPr lang="en-US" altLang="ko-KR" sz="1200" dirty="0">
                <a:latin typeface="+mn-ea"/>
                <a:ea typeface="+mn-ea"/>
              </a:rPr>
              <a:t> ...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alpine: Pulling from docker.io/library/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endParaRPr lang="en-US" altLang="ko-KR" sz="1200" dirty="0"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cfc728c1c558: Pull complete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8eda5cfd7e0a: Pull complete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8acb752a319b: Pull complete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d3f4252a06b0: Pull complete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7a3fa6651a53: Pull complete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8d583b32c93f: Pull complete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Digest: sha256:03789f402b2ecfb98184bf128d180f398f81c63364948ff1454583b02442f73b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Creating composetest_web_1 ...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Creating composetest_redis_1 ...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Creating composetest_redis_1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Creating composetest_web_1 ... done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Attaching to composetest_redis_1, composetest_web_1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1:C 25 May 03:35:15.058 # Warning: no </a:t>
            </a:r>
            <a:r>
              <a:rPr lang="en-US" altLang="ko-KR" sz="1200" dirty="0" err="1">
                <a:latin typeface="+mn-ea"/>
                <a:ea typeface="+mn-ea"/>
              </a:rPr>
              <a:t>config</a:t>
            </a:r>
            <a:r>
              <a:rPr lang="en-US" altLang="ko-KR" sz="1200" dirty="0">
                <a:latin typeface="+mn-ea"/>
                <a:ea typeface="+mn-ea"/>
              </a:rPr>
              <a:t> file specified, using the default </a:t>
            </a:r>
            <a:r>
              <a:rPr lang="en-US" altLang="ko-KR" sz="1200" dirty="0" err="1">
                <a:latin typeface="+mn-ea"/>
                <a:ea typeface="+mn-ea"/>
              </a:rPr>
              <a:t>config</a:t>
            </a:r>
            <a:r>
              <a:rPr lang="en-US" altLang="ko-KR" sz="1200" dirty="0">
                <a:latin typeface="+mn-ea"/>
                <a:ea typeface="+mn-ea"/>
              </a:rPr>
              <a:t>. In order to specify a </a:t>
            </a:r>
            <a:r>
              <a:rPr lang="en-US" altLang="ko-KR" sz="1200" dirty="0" err="1">
                <a:latin typeface="+mn-ea"/>
                <a:ea typeface="+mn-ea"/>
              </a:rPr>
              <a:t>config</a:t>
            </a:r>
            <a:r>
              <a:rPr lang="en-US" altLang="ko-KR" sz="1200" dirty="0">
                <a:latin typeface="+mn-ea"/>
                <a:ea typeface="+mn-ea"/>
              </a:rPr>
              <a:t> file use 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r>
              <a:rPr lang="en-US" altLang="ko-KR" sz="1200" dirty="0">
                <a:latin typeface="+mn-ea"/>
                <a:ea typeface="+mn-ea"/>
              </a:rPr>
              <a:t>-server /path/to/</a:t>
            </a:r>
            <a:r>
              <a:rPr lang="en-US" altLang="ko-KR" sz="1200" dirty="0" err="1">
                <a:latin typeface="+mn-ea"/>
                <a:ea typeface="+mn-ea"/>
              </a:rPr>
              <a:t>redis.conf</a:t>
            </a:r>
            <a:endParaRPr lang="en-US" altLang="ko-KR" sz="1200" dirty="0"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               _._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          _.-``__ ''-._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     _.-``    `.  `_.  ''-._           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r>
              <a:rPr lang="en-US" altLang="ko-KR" sz="1200" dirty="0">
                <a:latin typeface="+mn-ea"/>
                <a:ea typeface="+mn-ea"/>
              </a:rPr>
              <a:t> 3.2.9 (00000000/0) 64 bit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 .-`` .-```.  ```\/    _.,_ ''-._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(    '      ,       .-`  | `,    )     Running in standalone mode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|`-._`-...-` __...-.``-._|'` _.-'|     Port: 6379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|    `-._   `._    /     _.-'    |     PID: 1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 `-._    `-._  `-./  _.-'    _.-'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|`-._`-._    `-.__.-'    _.-'_.-'|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|    `-._`-._        _.-'_.-'    |           http://redis.io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 `-._    `-._`-.__.-'_.-'    _.-'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|`-._`-._    `-.__.-'    _.-'_.-'|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|    `-._`-._        _.-'_.-'    |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 `-._    `-._`-.__.-'_.-'    _.-'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     `-._    `-.__.-'    _.-'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         `-._        _.-'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              `-.__.-'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1:M 25 May 03:35:15.060 # WARNING: The TCP backlog setting of 511 cannot be enforced because /</a:t>
            </a:r>
            <a:r>
              <a:rPr lang="en-US" altLang="ko-KR" sz="1200" dirty="0" err="1">
                <a:latin typeface="+mn-ea"/>
                <a:ea typeface="+mn-ea"/>
              </a:rPr>
              <a:t>proc</a:t>
            </a:r>
            <a:r>
              <a:rPr lang="en-US" altLang="ko-KR" sz="1200" dirty="0">
                <a:latin typeface="+mn-ea"/>
                <a:ea typeface="+mn-ea"/>
              </a:rPr>
              <a:t>/sys/net/core/</a:t>
            </a:r>
            <a:r>
              <a:rPr lang="en-US" altLang="ko-KR" sz="1200" dirty="0" err="1">
                <a:latin typeface="+mn-ea"/>
                <a:ea typeface="+mn-ea"/>
              </a:rPr>
              <a:t>somaxconn</a:t>
            </a:r>
            <a:r>
              <a:rPr lang="en-US" altLang="ko-KR" sz="1200" dirty="0">
                <a:latin typeface="+mn-ea"/>
                <a:ea typeface="+mn-ea"/>
              </a:rPr>
              <a:t> is set to the lower value of 128.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1:M 25 May 03:35:15.060 # Server started, 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r>
              <a:rPr lang="en-US" altLang="ko-KR" sz="1200" dirty="0">
                <a:latin typeface="+mn-ea"/>
                <a:ea typeface="+mn-ea"/>
              </a:rPr>
              <a:t> version 3.2.9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1:M 25 May 03:35:15.060 # WARNING </a:t>
            </a:r>
            <a:r>
              <a:rPr lang="en-US" altLang="ko-KR" sz="1200" dirty="0" err="1">
                <a:latin typeface="+mn-ea"/>
                <a:ea typeface="+mn-ea"/>
              </a:rPr>
              <a:t>overcommit_memory</a:t>
            </a:r>
            <a:r>
              <a:rPr lang="en-US" altLang="ko-KR" sz="1200" dirty="0">
                <a:latin typeface="+mn-ea"/>
                <a:ea typeface="+mn-ea"/>
              </a:rPr>
              <a:t> is set to 0! Background save may fail under low memory condition. To fix this issue add '</a:t>
            </a:r>
            <a:r>
              <a:rPr lang="en-US" altLang="ko-KR" sz="1200" dirty="0" err="1">
                <a:latin typeface="+mn-ea"/>
                <a:ea typeface="+mn-ea"/>
              </a:rPr>
              <a:t>vm.overcommit_memory</a:t>
            </a:r>
            <a:r>
              <a:rPr lang="en-US" altLang="ko-KR" sz="1200" dirty="0">
                <a:latin typeface="+mn-ea"/>
                <a:ea typeface="+mn-ea"/>
              </a:rPr>
              <a:t> = 1' to /</a:t>
            </a:r>
            <a:r>
              <a:rPr lang="en-US" altLang="ko-KR" sz="1200" dirty="0" err="1">
                <a:latin typeface="+mn-ea"/>
                <a:ea typeface="+mn-ea"/>
              </a:rPr>
              <a:t>etc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en-US" altLang="ko-KR" sz="1200" dirty="0" err="1">
                <a:latin typeface="+mn-ea"/>
                <a:ea typeface="+mn-ea"/>
              </a:rPr>
              <a:t>sysctl.conf</a:t>
            </a:r>
            <a:r>
              <a:rPr lang="en-US" altLang="ko-KR" sz="1200" dirty="0">
                <a:latin typeface="+mn-ea"/>
                <a:ea typeface="+mn-ea"/>
              </a:rPr>
              <a:t> and then reboot or run the command '</a:t>
            </a:r>
            <a:r>
              <a:rPr lang="en-US" altLang="ko-KR" sz="1200" dirty="0" err="1">
                <a:latin typeface="+mn-ea"/>
                <a:ea typeface="+mn-ea"/>
              </a:rPr>
              <a:t>sysctl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err="1">
                <a:latin typeface="+mn-ea"/>
                <a:ea typeface="+mn-ea"/>
              </a:rPr>
              <a:t>vm.overcommit_memory</a:t>
            </a:r>
            <a:r>
              <a:rPr lang="en-US" altLang="ko-KR" sz="1200" dirty="0">
                <a:latin typeface="+mn-ea"/>
                <a:ea typeface="+mn-ea"/>
              </a:rPr>
              <a:t>=1' for this to take effect.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1:M 25 May 03:35:15.060 # WARNING you have Transparent Huge Pages (THP) support enabled in your kernel. This will create latency and memory usage issues with 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r>
              <a:rPr lang="en-US" altLang="ko-KR" sz="1200" dirty="0">
                <a:latin typeface="+mn-ea"/>
                <a:ea typeface="+mn-ea"/>
              </a:rPr>
              <a:t>. To fix this issue run the command 'echo never &gt; /sys/kernel/mm/</a:t>
            </a:r>
            <a:r>
              <a:rPr lang="en-US" altLang="ko-KR" sz="1200" dirty="0" err="1">
                <a:latin typeface="+mn-ea"/>
                <a:ea typeface="+mn-ea"/>
              </a:rPr>
              <a:t>transparent_hugepage</a:t>
            </a:r>
            <a:r>
              <a:rPr lang="en-US" altLang="ko-KR" sz="1200" dirty="0">
                <a:latin typeface="+mn-ea"/>
                <a:ea typeface="+mn-ea"/>
              </a:rPr>
              <a:t>/enabled' as root, and add it to your /</a:t>
            </a:r>
            <a:r>
              <a:rPr lang="en-US" altLang="ko-KR" sz="1200" dirty="0" err="1">
                <a:latin typeface="+mn-ea"/>
                <a:ea typeface="+mn-ea"/>
              </a:rPr>
              <a:t>etc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en-US" altLang="ko-KR" sz="1200" dirty="0" err="1">
                <a:latin typeface="+mn-ea"/>
                <a:ea typeface="+mn-ea"/>
              </a:rPr>
              <a:t>rc.local</a:t>
            </a:r>
            <a:r>
              <a:rPr lang="en-US" altLang="ko-KR" sz="1200" dirty="0">
                <a:latin typeface="+mn-ea"/>
                <a:ea typeface="+mn-ea"/>
              </a:rPr>
              <a:t> in order to retain the setting after a reboot. 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r>
              <a:rPr lang="en-US" altLang="ko-KR" sz="1200" dirty="0">
                <a:latin typeface="+mn-ea"/>
                <a:ea typeface="+mn-ea"/>
              </a:rPr>
              <a:t> must be restarted after THP is disabled.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redis_1  | 1:M 25 May 03:35:15.060 * The server is now ready to accept connections on port 6379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web_1    |  * Running on http://0.0.0.0:5000/ (Press CTRL+C to quit)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web_1    |  * Restarting with stat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web_1    |  * Debugger is active!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web_1    |  * Debugger PIN: 121-515-092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web_1    | 10.40.99.138 - - [25/May/2017 03:37:09] "GET / HTTP/1.1" 200 -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web_1    | 10.40.99.138 - - [25/May/2017 03:37:13] "GET / HTTP/1.1" 200 -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web_1    |  * Detected change in '/code/app.py', reloading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web_1    |  * Restarting with stat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web_1    |  * Debugger is active!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web_1    |  * Debugger PIN: 121-515-092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web_1    | 10.40.99.138 - - [25/May/2017 03:38:07] "GET / HTTP/1.1" 200 </a:t>
            </a:r>
            <a:r>
              <a:rPr lang="en-US" altLang="ko-KR" sz="1200" dirty="0" smtClean="0">
                <a:latin typeface="+mn-ea"/>
                <a:ea typeface="+mn-ea"/>
              </a:rPr>
              <a:t>-</a:t>
            </a:r>
            <a:endParaRPr lang="en-US" altLang="ko-KR" sz="16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971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compose</a:t>
            </a:r>
            <a:r>
              <a:rPr lang="ko-KR" altLang="en-US" sz="2000" dirty="0" smtClean="0">
                <a:latin typeface="+mn-ea"/>
                <a:ea typeface="+mn-ea"/>
              </a:rPr>
              <a:t>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109012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compose </a:t>
            </a:r>
            <a:r>
              <a:rPr lang="ko-KR" altLang="en-US" sz="1800" b="1" dirty="0" smtClean="0">
                <a:latin typeface="+mn-ea"/>
              </a:rPr>
              <a:t>확인</a:t>
            </a:r>
            <a:endParaRPr lang="en-US" altLang="ko-KR" sz="1800" b="1" dirty="0">
              <a:latin typeface="+mn-ea"/>
            </a:endParaRPr>
          </a:p>
          <a:p>
            <a:pPr algn="l"/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[[root@q-nimi-os01 </a:t>
            </a:r>
            <a:r>
              <a:rPr lang="en-US" altLang="ko-KR" sz="1200" dirty="0" err="1">
                <a:latin typeface="+mn-ea"/>
                <a:ea typeface="+mn-ea"/>
              </a:rPr>
              <a:t>composetest</a:t>
            </a:r>
            <a:r>
              <a:rPr lang="en-US" altLang="ko-KR" sz="1200" dirty="0">
                <a:latin typeface="+mn-ea"/>
                <a:ea typeface="+mn-ea"/>
              </a:rPr>
              <a:t>]#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-compose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endParaRPr lang="en-US" altLang="ko-KR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     Name                      Command               State           Ports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-------------------------------------------------------------------------------------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composetest_redis_1   docker-entrypoint.sh 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r>
              <a:rPr lang="en-US" altLang="ko-KR" sz="1200" dirty="0">
                <a:latin typeface="+mn-ea"/>
                <a:ea typeface="+mn-ea"/>
              </a:rPr>
              <a:t> ...   Up      6379/</a:t>
            </a:r>
            <a:r>
              <a:rPr lang="en-US" altLang="ko-KR" sz="1200" dirty="0" err="1">
                <a:latin typeface="+mn-ea"/>
                <a:ea typeface="+mn-ea"/>
              </a:rPr>
              <a:t>tcp</a:t>
            </a:r>
            <a:endParaRPr lang="en-US" altLang="ko-KR" sz="1200" dirty="0"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composetest_web_1     python app.py                    Up      0.0.0.0:5000-&gt;</a:t>
            </a:r>
            <a:r>
              <a:rPr lang="en-US" altLang="ko-KR" sz="1200" dirty="0" smtClean="0">
                <a:latin typeface="+mn-ea"/>
                <a:ea typeface="+mn-ea"/>
              </a:rPr>
              <a:t>5000/</a:t>
            </a:r>
            <a:r>
              <a:rPr lang="en-US" altLang="ko-KR" sz="1200" dirty="0" err="1" smtClean="0">
                <a:latin typeface="+mn-ea"/>
                <a:ea typeface="+mn-ea"/>
              </a:rPr>
              <a:t>tcp</a:t>
            </a:r>
            <a:endParaRPr lang="en-US" altLang="ko-KR" sz="1200" dirty="0" smtClean="0"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</a:rPr>
              <a:t>[root@q-nimi-os01 </a:t>
            </a:r>
            <a:r>
              <a:rPr lang="en-US" altLang="ko-KR" sz="1200" dirty="0" err="1">
                <a:latin typeface="+mn-ea"/>
              </a:rPr>
              <a:t>composetest</a:t>
            </a:r>
            <a:r>
              <a:rPr lang="en-US" altLang="ko-KR" sz="1200" dirty="0">
                <a:latin typeface="+mn-ea"/>
              </a:rPr>
              <a:t>]#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curl http:127.0.0.1:5000 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으로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+mn-ea"/>
              </a:rPr>
              <a:t>메세지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</a:rPr>
              <a:t> 확인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</a:rPr>
              <a:t>Hello World! I have been seen 1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times)</a:t>
            </a:r>
            <a:endParaRPr lang="en-US" altLang="ko-KR" sz="1200" b="1" dirty="0" smtClean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en-US" altLang="ko-KR" sz="1200" dirty="0">
                <a:latin typeface="+mn-ea"/>
                <a:ea typeface="+mn-ea"/>
              </a:rPr>
              <a:t>root@q-nimi-os01 </a:t>
            </a:r>
            <a:r>
              <a:rPr lang="en-US" altLang="ko-KR" sz="1200" dirty="0" err="1">
                <a:latin typeface="+mn-ea"/>
                <a:ea typeface="+mn-ea"/>
              </a:rPr>
              <a:t>composetest</a:t>
            </a:r>
            <a:r>
              <a:rPr lang="en-US" altLang="ko-KR" sz="1200" dirty="0">
                <a:latin typeface="+mn-ea"/>
                <a:ea typeface="+mn-ea"/>
              </a:rPr>
              <a:t>]#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-compose run web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env</a:t>
            </a:r>
            <a:endParaRPr lang="en-US" altLang="ko-KR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PATH=/</a:t>
            </a:r>
            <a:r>
              <a:rPr lang="en-US" altLang="ko-KR" sz="1200" dirty="0" err="1">
                <a:latin typeface="+mn-ea"/>
                <a:ea typeface="+mn-ea"/>
              </a:rPr>
              <a:t>usr</a:t>
            </a:r>
            <a:r>
              <a:rPr lang="en-US" altLang="ko-KR" sz="1200" dirty="0">
                <a:latin typeface="+mn-ea"/>
                <a:ea typeface="+mn-ea"/>
              </a:rPr>
              <a:t>/local/bin:/</a:t>
            </a:r>
            <a:r>
              <a:rPr lang="en-US" altLang="ko-KR" sz="1200" dirty="0" err="1">
                <a:latin typeface="+mn-ea"/>
                <a:ea typeface="+mn-ea"/>
              </a:rPr>
              <a:t>usr</a:t>
            </a:r>
            <a:r>
              <a:rPr lang="en-US" altLang="ko-KR" sz="1200" dirty="0">
                <a:latin typeface="+mn-ea"/>
                <a:ea typeface="+mn-ea"/>
              </a:rPr>
              <a:t>/local/</a:t>
            </a:r>
            <a:r>
              <a:rPr lang="en-US" altLang="ko-KR" sz="1200" dirty="0" err="1">
                <a:latin typeface="+mn-ea"/>
                <a:ea typeface="+mn-ea"/>
              </a:rPr>
              <a:t>sbin</a:t>
            </a:r>
            <a:r>
              <a:rPr lang="en-US" altLang="ko-KR" sz="1200" dirty="0">
                <a:latin typeface="+mn-ea"/>
                <a:ea typeface="+mn-ea"/>
              </a:rPr>
              <a:t>:/</a:t>
            </a:r>
            <a:r>
              <a:rPr lang="en-US" altLang="ko-KR" sz="1200" dirty="0" err="1">
                <a:latin typeface="+mn-ea"/>
                <a:ea typeface="+mn-ea"/>
              </a:rPr>
              <a:t>usr</a:t>
            </a:r>
            <a:r>
              <a:rPr lang="en-US" altLang="ko-KR" sz="1200" dirty="0">
                <a:latin typeface="+mn-ea"/>
                <a:ea typeface="+mn-ea"/>
              </a:rPr>
              <a:t>/local/bin:/</a:t>
            </a:r>
            <a:r>
              <a:rPr lang="en-US" altLang="ko-KR" sz="1200" dirty="0" err="1">
                <a:latin typeface="+mn-ea"/>
                <a:ea typeface="+mn-ea"/>
              </a:rPr>
              <a:t>usr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en-US" altLang="ko-KR" sz="1200" dirty="0" err="1">
                <a:latin typeface="+mn-ea"/>
                <a:ea typeface="+mn-ea"/>
              </a:rPr>
              <a:t>sbin</a:t>
            </a:r>
            <a:r>
              <a:rPr lang="en-US" altLang="ko-KR" sz="1200" dirty="0">
                <a:latin typeface="+mn-ea"/>
                <a:ea typeface="+mn-ea"/>
              </a:rPr>
              <a:t>:/</a:t>
            </a:r>
            <a:r>
              <a:rPr lang="en-US" altLang="ko-KR" sz="1200" dirty="0" err="1">
                <a:latin typeface="+mn-ea"/>
                <a:ea typeface="+mn-ea"/>
              </a:rPr>
              <a:t>usr</a:t>
            </a:r>
            <a:r>
              <a:rPr lang="en-US" altLang="ko-KR" sz="1200" dirty="0">
                <a:latin typeface="+mn-ea"/>
                <a:ea typeface="+mn-ea"/>
              </a:rPr>
              <a:t>/bin:/</a:t>
            </a:r>
            <a:r>
              <a:rPr lang="en-US" altLang="ko-KR" sz="1200" dirty="0" err="1">
                <a:latin typeface="+mn-ea"/>
                <a:ea typeface="+mn-ea"/>
              </a:rPr>
              <a:t>sbin</a:t>
            </a:r>
            <a:r>
              <a:rPr lang="en-US" altLang="ko-KR" sz="1200" dirty="0">
                <a:latin typeface="+mn-ea"/>
                <a:ea typeface="+mn-ea"/>
              </a:rPr>
              <a:t>:/bin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HOSTNAME=14c3286f4218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TERM=</a:t>
            </a:r>
            <a:r>
              <a:rPr lang="en-US" altLang="ko-KR" sz="1200" dirty="0" err="1">
                <a:latin typeface="+mn-ea"/>
                <a:ea typeface="+mn-ea"/>
              </a:rPr>
              <a:t>xterm</a:t>
            </a:r>
            <a:endParaRPr lang="en-US" altLang="ko-KR" sz="1200" dirty="0"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LANG=C.UTF-8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GPG_KEY=97FC712E4C024BBEA48A61ED3A5CA953F73C700D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PYTHON_VERSION=3.4.6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PYTHON_PIP_VERSION=9.0.1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HOME=/root</a:t>
            </a:r>
          </a:p>
          <a:p>
            <a:pPr algn="l"/>
            <a:r>
              <a:rPr lang="en-US" altLang="ko-KR" sz="1200" dirty="0" smtClean="0">
                <a:latin typeface="+mn-ea"/>
                <a:ea typeface="+mn-ea"/>
              </a:rPr>
              <a:t>[</a:t>
            </a:r>
            <a:r>
              <a:rPr lang="en-US" altLang="ko-KR" sz="1200" dirty="0">
                <a:latin typeface="+mn-ea"/>
                <a:ea typeface="+mn-ea"/>
              </a:rPr>
              <a:t>root@q-nimi-os01 </a:t>
            </a:r>
            <a:r>
              <a:rPr lang="en-US" altLang="ko-KR" sz="1200" dirty="0" err="1">
                <a:latin typeface="+mn-ea"/>
                <a:ea typeface="+mn-ea"/>
              </a:rPr>
              <a:t>composetest</a:t>
            </a:r>
            <a:r>
              <a:rPr lang="en-US" altLang="ko-KR" sz="1200" dirty="0">
                <a:latin typeface="+mn-ea"/>
                <a:ea typeface="+mn-ea"/>
              </a:rPr>
              <a:t>]#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-compose stop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Stopping composetest_redis_1 ... done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Stopping composetest_web_1 ... done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[root@q-nimi-os01 </a:t>
            </a:r>
            <a:r>
              <a:rPr lang="en-US" altLang="ko-KR" sz="1200" dirty="0" err="1">
                <a:latin typeface="+mn-ea"/>
                <a:ea typeface="+mn-ea"/>
              </a:rPr>
              <a:t>composetest</a:t>
            </a:r>
            <a:r>
              <a:rPr lang="en-US" altLang="ko-KR" sz="1200" dirty="0">
                <a:latin typeface="+mn-ea"/>
                <a:ea typeface="+mn-ea"/>
              </a:rPr>
              <a:t>]#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-compose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ps</a:t>
            </a:r>
            <a:endParaRPr lang="en-US" altLang="ko-KR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       Name                      Command               State    Ports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---------------------------------------------------------------------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composetest_redis_1   docker-entrypoint.sh </a:t>
            </a:r>
            <a:r>
              <a:rPr lang="en-US" altLang="ko-KR" sz="1200" dirty="0" err="1">
                <a:latin typeface="+mn-ea"/>
                <a:ea typeface="+mn-ea"/>
              </a:rPr>
              <a:t>redis</a:t>
            </a:r>
            <a:r>
              <a:rPr lang="en-US" altLang="ko-KR" sz="1200" dirty="0">
                <a:latin typeface="+mn-ea"/>
                <a:ea typeface="+mn-ea"/>
              </a:rPr>
              <a:t> ...   Exit 0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composetest_web_1     python app.py                    Exit 0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[root@q-nimi-os01 </a:t>
            </a:r>
            <a:r>
              <a:rPr lang="en-US" altLang="ko-KR" sz="1200" dirty="0" err="1">
                <a:latin typeface="+mn-ea"/>
                <a:ea typeface="+mn-ea"/>
              </a:rPr>
              <a:t>composetest</a:t>
            </a:r>
            <a:r>
              <a:rPr lang="en-US" altLang="ko-KR" sz="1200" dirty="0">
                <a:latin typeface="+mn-ea"/>
                <a:ea typeface="+mn-ea"/>
              </a:rPr>
              <a:t>]# </a:t>
            </a:r>
            <a:r>
              <a:rPr lang="en-US" altLang="ko-KR" sz="12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  <a:ea typeface="+mn-ea"/>
              </a:rPr>
              <a:t>-compose down 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–volumes  (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+mn-ea"/>
                <a:ea typeface="+mn-ea"/>
              </a:rPr>
              <a:t>containers,default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 network, database</a:t>
            </a:r>
            <a:r>
              <a:rPr lang="ko-KR" altLang="en-US" sz="1200" b="1" dirty="0" smtClean="0">
                <a:solidFill>
                  <a:srgbClr val="FF0000"/>
                </a:solidFill>
                <a:latin typeface="+mn-ea"/>
                <a:ea typeface="+mn-ea"/>
              </a:rPr>
              <a:t>까지 삭제</a:t>
            </a:r>
            <a:r>
              <a:rPr lang="en-US" altLang="ko-KR" sz="12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en-US" altLang="ko-KR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Removing composetest_web_run_1 ... done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Removing composetest_redis_1 ... done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Removing composetest_web_1 ... done</a:t>
            </a: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Removing network </a:t>
            </a:r>
            <a:r>
              <a:rPr lang="en-US" altLang="ko-KR" sz="1200" dirty="0" err="1">
                <a:latin typeface="+mn-ea"/>
                <a:ea typeface="+mn-ea"/>
              </a:rPr>
              <a:t>composetest_default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5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r>
              <a:rPr lang="ko-KR" altLang="en-US" sz="2000" dirty="0" smtClean="0">
                <a:latin typeface="+mn-ea"/>
                <a:ea typeface="+mn-ea"/>
              </a:rPr>
              <a:t>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437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</a:t>
            </a:r>
            <a:r>
              <a:rPr lang="ko-KR" altLang="en-US" sz="1800" b="1" dirty="0" smtClean="0">
                <a:latin typeface="+mn-ea"/>
              </a:rPr>
              <a:t>란</a:t>
            </a:r>
            <a:endParaRPr lang="en-US" altLang="ko-KR" sz="1800" b="1" dirty="0" smtClean="0">
              <a:latin typeface="+mn-ea"/>
            </a:endParaRPr>
          </a:p>
          <a:p>
            <a:pPr algn="l"/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 </a:t>
            </a:r>
            <a:r>
              <a:rPr lang="ko-KR" altLang="en-US" sz="1400" dirty="0" err="1">
                <a:latin typeface="+mn-ea"/>
                <a:ea typeface="+mn-ea"/>
              </a:rPr>
              <a:t>스웜은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ko-KR" altLang="en-US" sz="1400" dirty="0" err="1">
                <a:latin typeface="+mn-ea"/>
                <a:ea typeface="+mn-ea"/>
              </a:rPr>
              <a:t>도커와</a:t>
            </a:r>
            <a:r>
              <a:rPr lang="ko-KR" altLang="en-US" sz="1400" dirty="0">
                <a:latin typeface="+mn-ea"/>
                <a:ea typeface="+mn-ea"/>
              </a:rPr>
              <a:t> 별도로 개발되었지만 </a:t>
            </a:r>
            <a:r>
              <a:rPr lang="ko-KR" altLang="en-US" sz="1400" dirty="0" err="1">
                <a:latin typeface="+mn-ea"/>
                <a:ea typeface="+mn-ea"/>
              </a:rPr>
              <a:t>도커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1.12 </a:t>
            </a:r>
            <a:r>
              <a:rPr lang="ko-KR" altLang="en-US" sz="1400" dirty="0">
                <a:latin typeface="+mn-ea"/>
                <a:ea typeface="+mn-ea"/>
              </a:rPr>
              <a:t>버전부터 </a:t>
            </a:r>
            <a:r>
              <a:rPr lang="en-US" altLang="ko-KR" sz="1400" dirty="0" smtClean="0">
                <a:latin typeface="+mn-ea"/>
                <a:ea typeface="+mn-ea"/>
              </a:rPr>
              <a:t>Swarm </a:t>
            </a:r>
            <a:r>
              <a:rPr lang="en-US" altLang="ko-KR" sz="1400" dirty="0">
                <a:latin typeface="+mn-ea"/>
                <a:ea typeface="+mn-ea"/>
              </a:rPr>
              <a:t>mode</a:t>
            </a:r>
            <a:r>
              <a:rPr lang="ko-KR" altLang="en-US" sz="1400" dirty="0">
                <a:latin typeface="+mn-ea"/>
                <a:ea typeface="+mn-ea"/>
              </a:rPr>
              <a:t>라는 이름으로 합쳐졌습니다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endParaRPr lang="en-US" altLang="ko-KR" sz="1400" dirty="0" smtClean="0">
              <a:latin typeface="+mn-ea"/>
              <a:ea typeface="+mn-ea"/>
            </a:endParaRPr>
          </a:p>
          <a:p>
            <a:pPr algn="l"/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en-US" altLang="ko-KR" sz="1400" dirty="0" smtClean="0">
                <a:latin typeface="+mn-ea"/>
                <a:ea typeface="+mn-ea"/>
              </a:rPr>
              <a:t>  </a:t>
            </a:r>
            <a:r>
              <a:rPr lang="ko-KR" altLang="en-US" sz="1400" dirty="0" err="1" smtClean="0">
                <a:latin typeface="+mn-ea"/>
                <a:ea typeface="+mn-ea"/>
              </a:rPr>
              <a:t>도커에</a:t>
            </a:r>
            <a:r>
              <a:rPr lang="ko-KR" altLang="en-US" sz="1400" dirty="0" smtClean="0">
                <a:latin typeface="+mn-ea"/>
                <a:ea typeface="+mn-ea"/>
              </a:rPr>
              <a:t> 내장되어 </a:t>
            </a:r>
            <a:r>
              <a:rPr lang="ko-KR" altLang="en-US" sz="1400" dirty="0">
                <a:latin typeface="+mn-ea"/>
                <a:ea typeface="+mn-ea"/>
              </a:rPr>
              <a:t>다른 툴을 설치할 필요가 없고 </a:t>
            </a:r>
            <a:r>
              <a:rPr lang="ko-KR" altLang="en-US" sz="1400" dirty="0" err="1">
                <a:latin typeface="+mn-ea"/>
                <a:ea typeface="+mn-ea"/>
              </a:rPr>
              <a:t>도커</a:t>
            </a:r>
            <a:r>
              <a:rPr lang="ko-KR" altLang="en-US" sz="1400" dirty="0">
                <a:latin typeface="+mn-ea"/>
                <a:ea typeface="+mn-ea"/>
              </a:rPr>
              <a:t> 명령어와 </a:t>
            </a:r>
            <a:r>
              <a:rPr lang="en-US" altLang="ko-KR" sz="1400" dirty="0">
                <a:latin typeface="+mn-ea"/>
                <a:ea typeface="+mn-ea"/>
              </a:rPr>
              <a:t>compose</a:t>
            </a:r>
            <a:r>
              <a:rPr lang="ko-KR" altLang="en-US" sz="1400" dirty="0">
                <a:latin typeface="+mn-ea"/>
                <a:ea typeface="+mn-ea"/>
              </a:rPr>
              <a:t>를 그대로 사용할 수 있어 다른 툴에 비해 압도적으로 쉽고 편리합니다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endParaRPr lang="en-US" altLang="ko-KR" sz="1800" b="1" dirty="0" smtClean="0">
              <a:solidFill>
                <a:srgbClr val="000000"/>
              </a:solidFill>
              <a:latin typeface="맑은 고딕"/>
            </a:endParaRPr>
          </a:p>
          <a:p>
            <a:pPr lvl="0" algn="l"/>
            <a:endParaRPr lang="en-US" altLang="ko-KR" sz="1800" b="1" dirty="0" smtClean="0">
              <a:solidFill>
                <a:srgbClr val="000000"/>
              </a:solidFill>
              <a:latin typeface="맑은 고딕"/>
            </a:endParaRPr>
          </a:p>
          <a:p>
            <a:pPr lvl="0" algn="l"/>
            <a:r>
              <a:rPr lang="en-US" altLang="ko-KR" sz="1800" b="1" dirty="0" smtClean="0">
                <a:solidFill>
                  <a:srgbClr val="000000"/>
                </a:solidFill>
                <a:latin typeface="맑은 고딕"/>
              </a:rPr>
              <a:t>2. 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맑은 고딕"/>
              </a:rPr>
              <a:t>docker</a:t>
            </a:r>
            <a:r>
              <a:rPr lang="en-US" altLang="ko-KR" sz="1800" b="1" dirty="0" smtClean="0">
                <a:solidFill>
                  <a:srgbClr val="000000"/>
                </a:solidFill>
                <a:latin typeface="맑은 고딕"/>
              </a:rPr>
              <a:t> swarm </a:t>
            </a:r>
            <a:r>
              <a:rPr lang="ko-KR" altLang="en-US" sz="1800" b="1" dirty="0" smtClean="0">
                <a:solidFill>
                  <a:srgbClr val="000000"/>
                </a:solidFill>
                <a:latin typeface="맑은 고딕"/>
              </a:rPr>
              <a:t>용</a:t>
            </a:r>
            <a:r>
              <a:rPr lang="ko-KR" altLang="en-US" sz="1800" b="1" dirty="0">
                <a:solidFill>
                  <a:srgbClr val="000000"/>
                </a:solidFill>
                <a:latin typeface="맑은 고딕"/>
              </a:rPr>
              <a:t>어</a:t>
            </a:r>
            <a:endParaRPr lang="en-US" altLang="ko-KR" sz="1800" b="1" dirty="0">
              <a:solidFill>
                <a:srgbClr val="000000"/>
              </a:solidFill>
              <a:latin typeface="맑은 고딕"/>
            </a:endParaRPr>
          </a:p>
          <a:p>
            <a:pPr algn="l"/>
            <a:r>
              <a:rPr lang="en-US" altLang="ko-KR" sz="1400" dirty="0" smtClean="0">
                <a:latin typeface="+mn-ea"/>
                <a:ea typeface="+mn-ea"/>
              </a:rPr>
              <a:t>node</a:t>
            </a:r>
            <a:r>
              <a:rPr lang="en-US" altLang="ko-KR" sz="1400" dirty="0">
                <a:latin typeface="+mn-ea"/>
                <a:ea typeface="+mn-ea"/>
              </a:rPr>
              <a:t>: </a:t>
            </a:r>
            <a:r>
              <a:rPr lang="ko-KR" altLang="en-US" sz="1400" dirty="0" err="1">
                <a:latin typeface="+mn-ea"/>
                <a:ea typeface="+mn-ea"/>
              </a:rPr>
              <a:t>스웜</a:t>
            </a:r>
            <a:r>
              <a:rPr lang="ko-KR" altLang="en-US" sz="1400" dirty="0">
                <a:latin typeface="+mn-ea"/>
                <a:ea typeface="+mn-ea"/>
              </a:rPr>
              <a:t> 클러스터에 속한 </a:t>
            </a:r>
            <a:r>
              <a:rPr lang="ko-KR" altLang="en-US" sz="1400" dirty="0" err="1">
                <a:latin typeface="+mn-ea"/>
                <a:ea typeface="+mn-ea"/>
              </a:rPr>
              <a:t>도커</a:t>
            </a:r>
            <a:r>
              <a:rPr lang="ko-KR" altLang="en-US" sz="1400" dirty="0">
                <a:latin typeface="+mn-ea"/>
                <a:ea typeface="+mn-ea"/>
              </a:rPr>
              <a:t> 서버의 단위입니다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보통 한 서버에 하나의 </a:t>
            </a:r>
            <a:r>
              <a:rPr lang="ko-KR" altLang="en-US" sz="1400" dirty="0" err="1">
                <a:latin typeface="+mn-ea"/>
                <a:ea typeface="+mn-ea"/>
              </a:rPr>
              <a:t>도커데몬만</a:t>
            </a:r>
            <a:r>
              <a:rPr lang="ko-KR" altLang="en-US" sz="1400" dirty="0">
                <a:latin typeface="+mn-ea"/>
                <a:ea typeface="+mn-ea"/>
              </a:rPr>
              <a:t> 실행하므로 서버가 곧 </a:t>
            </a:r>
            <a:r>
              <a:rPr lang="ko-KR" altLang="en-US" sz="1400" dirty="0" err="1">
                <a:latin typeface="+mn-ea"/>
                <a:ea typeface="+mn-ea"/>
              </a:rPr>
              <a:t>노드라고</a:t>
            </a:r>
            <a:r>
              <a:rPr lang="ko-KR" altLang="en-US" sz="1400" dirty="0">
                <a:latin typeface="+mn-ea"/>
                <a:ea typeface="+mn-ea"/>
              </a:rPr>
              <a:t> 이해하면 됩니다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매니저 </a:t>
            </a:r>
            <a:r>
              <a:rPr lang="ko-KR" altLang="en-US" sz="1400" dirty="0" err="1">
                <a:latin typeface="+mn-ea"/>
                <a:ea typeface="+mn-ea"/>
              </a:rPr>
              <a:t>노드와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ko-KR" altLang="en-US" sz="1400" dirty="0" err="1">
                <a:latin typeface="+mn-ea"/>
                <a:ea typeface="+mn-ea"/>
              </a:rPr>
              <a:t>워커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ko-KR" altLang="en-US" sz="1400" dirty="0" err="1">
                <a:latin typeface="+mn-ea"/>
                <a:ea typeface="+mn-ea"/>
              </a:rPr>
              <a:t>노드가</a:t>
            </a:r>
            <a:r>
              <a:rPr lang="ko-KR" altLang="en-US" sz="1400" dirty="0">
                <a:latin typeface="+mn-ea"/>
                <a:ea typeface="+mn-ea"/>
              </a:rPr>
              <a:t> 있습니다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algn="l"/>
            <a:endParaRPr lang="en-US" altLang="ko-KR" sz="1400" dirty="0">
              <a:latin typeface="+mn-ea"/>
              <a:ea typeface="+mn-ea"/>
            </a:endParaRPr>
          </a:p>
          <a:p>
            <a:pPr algn="l"/>
            <a:r>
              <a:rPr lang="en-US" altLang="ko-KR" sz="1400" dirty="0" smtClean="0">
                <a:latin typeface="+mn-ea"/>
                <a:ea typeface="+mn-ea"/>
              </a:rPr>
              <a:t>manager </a:t>
            </a:r>
            <a:r>
              <a:rPr lang="en-US" altLang="ko-KR" sz="1400" dirty="0">
                <a:latin typeface="+mn-ea"/>
                <a:ea typeface="+mn-ea"/>
              </a:rPr>
              <a:t>node: </a:t>
            </a:r>
            <a:r>
              <a:rPr lang="ko-KR" altLang="en-US" sz="1400" dirty="0" err="1">
                <a:latin typeface="+mn-ea"/>
                <a:ea typeface="+mn-ea"/>
              </a:rPr>
              <a:t>스웜</a:t>
            </a:r>
            <a:r>
              <a:rPr lang="ko-KR" altLang="en-US" sz="1400" dirty="0">
                <a:latin typeface="+mn-ea"/>
                <a:ea typeface="+mn-ea"/>
              </a:rPr>
              <a:t> 클러스터 상태를 관리하는 </a:t>
            </a:r>
            <a:r>
              <a:rPr lang="ko-KR" altLang="en-US" sz="1400" dirty="0" err="1">
                <a:latin typeface="+mn-ea"/>
                <a:ea typeface="+mn-ea"/>
              </a:rPr>
              <a:t>노드입니다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매니저 </a:t>
            </a:r>
            <a:r>
              <a:rPr lang="ko-KR" altLang="en-US" sz="1400" dirty="0" err="1">
                <a:latin typeface="+mn-ea"/>
                <a:ea typeface="+mn-ea"/>
              </a:rPr>
              <a:t>노드는</a:t>
            </a:r>
            <a:r>
              <a:rPr lang="ko-KR" altLang="en-US" sz="1400" dirty="0">
                <a:latin typeface="+mn-ea"/>
                <a:ea typeface="+mn-ea"/>
              </a:rPr>
              <a:t> 곧 </a:t>
            </a:r>
            <a:r>
              <a:rPr lang="ko-KR" altLang="en-US" sz="1400" dirty="0" err="1">
                <a:latin typeface="+mn-ea"/>
                <a:ea typeface="+mn-ea"/>
              </a:rPr>
              <a:t>워커노드가</a:t>
            </a:r>
            <a:r>
              <a:rPr lang="ko-KR" altLang="en-US" sz="1400" dirty="0">
                <a:latin typeface="+mn-ea"/>
                <a:ea typeface="+mn-ea"/>
              </a:rPr>
              <a:t> 될 수 있고 </a:t>
            </a:r>
            <a:r>
              <a:rPr lang="ko-KR" altLang="en-US" sz="1400" dirty="0" err="1">
                <a:latin typeface="+mn-ea"/>
                <a:ea typeface="+mn-ea"/>
              </a:rPr>
              <a:t>스웜</a:t>
            </a:r>
            <a:r>
              <a:rPr lang="ko-KR" altLang="en-US" sz="1400" dirty="0">
                <a:latin typeface="+mn-ea"/>
                <a:ea typeface="+mn-ea"/>
              </a:rPr>
              <a:t> 명령어는 매니저 </a:t>
            </a:r>
            <a:r>
              <a:rPr lang="ko-KR" altLang="en-US" sz="1400" dirty="0" err="1">
                <a:latin typeface="+mn-ea"/>
                <a:ea typeface="+mn-ea"/>
              </a:rPr>
              <a:t>노드에서만</a:t>
            </a:r>
            <a:r>
              <a:rPr lang="ko-KR" altLang="en-US" sz="1400" dirty="0">
                <a:latin typeface="+mn-ea"/>
                <a:ea typeface="+mn-ea"/>
              </a:rPr>
              <a:t> 실행됩니다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algn="l"/>
            <a:endParaRPr lang="en-US" altLang="ko-KR" sz="1400" dirty="0">
              <a:latin typeface="+mn-ea"/>
              <a:ea typeface="+mn-ea"/>
            </a:endParaRPr>
          </a:p>
          <a:p>
            <a:pPr algn="l"/>
            <a:r>
              <a:rPr lang="en-US" altLang="ko-KR" sz="1400" dirty="0" smtClean="0">
                <a:latin typeface="+mn-ea"/>
                <a:ea typeface="+mn-ea"/>
              </a:rPr>
              <a:t>worker </a:t>
            </a:r>
            <a:r>
              <a:rPr lang="en-US" altLang="ko-KR" sz="1400" dirty="0">
                <a:latin typeface="+mn-ea"/>
                <a:ea typeface="+mn-ea"/>
              </a:rPr>
              <a:t>node: </a:t>
            </a:r>
            <a:r>
              <a:rPr lang="ko-KR" altLang="en-US" sz="1400" dirty="0">
                <a:latin typeface="+mn-ea"/>
                <a:ea typeface="+mn-ea"/>
              </a:rPr>
              <a:t>매니저 </a:t>
            </a:r>
            <a:r>
              <a:rPr lang="ko-KR" altLang="en-US" sz="1400" dirty="0" err="1">
                <a:latin typeface="+mn-ea"/>
                <a:ea typeface="+mn-ea"/>
              </a:rPr>
              <a:t>노드의</a:t>
            </a:r>
            <a:r>
              <a:rPr lang="ko-KR" altLang="en-US" sz="1400" dirty="0">
                <a:latin typeface="+mn-ea"/>
                <a:ea typeface="+mn-ea"/>
              </a:rPr>
              <a:t> 명령을 받아 컨테이너를 생성하고 상태를 체크하는 </a:t>
            </a:r>
            <a:r>
              <a:rPr lang="ko-KR" altLang="en-US" sz="1400" dirty="0" err="1">
                <a:latin typeface="+mn-ea"/>
                <a:ea typeface="+mn-ea"/>
              </a:rPr>
              <a:t>노드입니다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algn="l"/>
            <a:endParaRPr lang="en-US" altLang="ko-KR" sz="1400" dirty="0">
              <a:latin typeface="+mn-ea"/>
              <a:ea typeface="+mn-ea"/>
            </a:endParaRPr>
          </a:p>
          <a:p>
            <a:pPr algn="l"/>
            <a:r>
              <a:rPr lang="en-US" altLang="ko-KR" sz="1400" dirty="0" smtClean="0">
                <a:latin typeface="+mn-ea"/>
                <a:ea typeface="+mn-ea"/>
              </a:rPr>
              <a:t>service</a:t>
            </a:r>
            <a:r>
              <a:rPr lang="en-US" altLang="ko-KR" sz="1400" dirty="0">
                <a:latin typeface="+mn-ea"/>
                <a:ea typeface="+mn-ea"/>
              </a:rPr>
              <a:t>: </a:t>
            </a:r>
            <a:r>
              <a:rPr lang="ko-KR" altLang="en-US" sz="1400" dirty="0">
                <a:latin typeface="+mn-ea"/>
                <a:ea typeface="+mn-ea"/>
              </a:rPr>
              <a:t>기본적인 배포 단위입니다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하나의 서비스는 하나의 이미지를 기반으로 생성하고 동일한 컨테이너를 </a:t>
            </a:r>
            <a:r>
              <a:rPr lang="ko-KR" altLang="en-US" sz="1400" dirty="0" err="1">
                <a:latin typeface="+mn-ea"/>
                <a:ea typeface="+mn-ea"/>
              </a:rPr>
              <a:t>한개</a:t>
            </a:r>
            <a:r>
              <a:rPr lang="ko-KR" altLang="en-US" sz="1400" dirty="0">
                <a:latin typeface="+mn-ea"/>
                <a:ea typeface="+mn-ea"/>
              </a:rPr>
              <a:t> 이상 실행할 수 있습니다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algn="l"/>
            <a:endParaRPr lang="en-US" altLang="ko-KR" sz="1400" dirty="0">
              <a:latin typeface="+mn-ea"/>
              <a:ea typeface="+mn-ea"/>
            </a:endParaRPr>
          </a:p>
          <a:p>
            <a:pPr algn="l"/>
            <a:r>
              <a:rPr lang="en-US" altLang="ko-KR" sz="1400" dirty="0" smtClean="0">
                <a:latin typeface="+mn-ea"/>
                <a:ea typeface="+mn-ea"/>
              </a:rPr>
              <a:t>task</a:t>
            </a:r>
            <a:r>
              <a:rPr lang="en-US" altLang="ko-KR" sz="1400" dirty="0">
                <a:latin typeface="+mn-ea"/>
                <a:ea typeface="+mn-ea"/>
              </a:rPr>
              <a:t>: </a:t>
            </a:r>
            <a:r>
              <a:rPr lang="en-US" altLang="ko-KR" sz="1400" dirty="0" err="1">
                <a:latin typeface="+mn-ea"/>
                <a:ea typeface="+mn-ea"/>
              </a:rPr>
              <a:t>Docker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컨테이너와 컨테이너 내에서 실행될 명령을 전달합니다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 smtClean="0">
                <a:latin typeface="+mn-ea"/>
                <a:ea typeface="+mn-ea"/>
              </a:rPr>
              <a:t>가장 작은 스케줄링 </a:t>
            </a:r>
            <a:r>
              <a:rPr lang="ko-KR" altLang="en-US" sz="1400" dirty="0">
                <a:latin typeface="+mn-ea"/>
                <a:ea typeface="+mn-ea"/>
              </a:rPr>
              <a:t>단위입니다</a:t>
            </a:r>
            <a:r>
              <a:rPr lang="en-US" altLang="ko-KR" sz="1400" dirty="0" smtClean="0">
                <a:latin typeface="+mn-ea"/>
                <a:ea typeface="+mn-ea"/>
              </a:rPr>
              <a:t>. </a:t>
            </a:r>
            <a:r>
              <a:rPr lang="ko-KR" altLang="en-US" sz="1400" dirty="0" smtClean="0">
                <a:latin typeface="+mn-ea"/>
                <a:ea typeface="+mn-ea"/>
              </a:rPr>
              <a:t>하나의 </a:t>
            </a:r>
            <a:r>
              <a:rPr lang="ko-KR" altLang="en-US" sz="1400" dirty="0">
                <a:latin typeface="+mn-ea"/>
                <a:ea typeface="+mn-ea"/>
              </a:rPr>
              <a:t>서비스는 </a:t>
            </a:r>
            <a:r>
              <a:rPr lang="ko-KR" altLang="en-US" sz="1400" dirty="0" err="1">
                <a:latin typeface="+mn-ea"/>
                <a:ea typeface="+mn-ea"/>
              </a:rPr>
              <a:t>여러개의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ko-KR" altLang="en-US" sz="1400" dirty="0" err="1">
                <a:latin typeface="+mn-ea"/>
                <a:ea typeface="+mn-ea"/>
              </a:rPr>
              <a:t>테스크를</a:t>
            </a:r>
            <a:r>
              <a:rPr lang="ko-KR" altLang="en-US" sz="1400" dirty="0">
                <a:latin typeface="+mn-ea"/>
                <a:ea typeface="+mn-ea"/>
              </a:rPr>
              <a:t> 실행할 수 있고 각각의 </a:t>
            </a:r>
            <a:r>
              <a:rPr lang="ko-KR" altLang="en-US" sz="1400" dirty="0" err="1">
                <a:latin typeface="+mn-ea"/>
                <a:ea typeface="+mn-ea"/>
              </a:rPr>
              <a:t>테스크가</a:t>
            </a:r>
            <a:r>
              <a:rPr lang="ko-KR" altLang="en-US" sz="1400" dirty="0">
                <a:latin typeface="+mn-ea"/>
                <a:ea typeface="+mn-ea"/>
              </a:rPr>
              <a:t> 컨테이너를 관리합니다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0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r>
              <a:rPr lang="ko-KR" altLang="en-US" sz="2000" dirty="0" smtClean="0">
                <a:latin typeface="+mn-ea"/>
                <a:ea typeface="+mn-ea"/>
              </a:rPr>
              <a:t>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Network</a:t>
            </a:r>
            <a:endParaRPr lang="en-US" altLang="ko-KR" sz="1800" b="1" dirty="0">
              <a:solidFill>
                <a:srgbClr val="000000"/>
              </a:solidFill>
              <a:latin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Control and management plane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traffic: swarm join/leave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요청같은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관리트래픽으로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항상 암호화됨</a:t>
            </a:r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Application data plane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traffic: container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서비스를 위한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트래픽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altLang="ko-KR" sz="1800" b="1" dirty="0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51" y="1695921"/>
            <a:ext cx="4894468" cy="217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292502" y="2034245"/>
            <a:ext cx="45365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400" b="1" dirty="0">
                <a:latin typeface="+mn-ea"/>
              </a:rPr>
              <a:t>※ SWAM NODE</a:t>
            </a:r>
            <a:r>
              <a:rPr lang="ko-KR" altLang="en-US" sz="1400" b="1" dirty="0">
                <a:latin typeface="+mn-ea"/>
              </a:rPr>
              <a:t>간 통신 포트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방화벽 </a:t>
            </a:r>
            <a:r>
              <a:rPr lang="en-US" altLang="ko-KR" sz="1400" b="1" dirty="0">
                <a:latin typeface="+mn-ea"/>
              </a:rPr>
              <a:t>OPEN</a:t>
            </a:r>
            <a:r>
              <a:rPr lang="ko-KR" altLang="en-US" sz="1400" b="1" dirty="0">
                <a:latin typeface="+mn-ea"/>
              </a:rPr>
              <a:t>필요</a:t>
            </a:r>
            <a:r>
              <a:rPr lang="en-US" altLang="ko-KR" sz="1400" b="1" dirty="0">
                <a:latin typeface="+mn-ea"/>
              </a:rPr>
              <a:t>)</a:t>
            </a:r>
          </a:p>
          <a:p>
            <a:pPr marL="342900" indent="-342900" algn="l">
              <a:buAutoNum type="arabicPeriod"/>
            </a:pPr>
            <a:r>
              <a:rPr lang="en-US" altLang="ko-KR" sz="1400" dirty="0">
                <a:latin typeface="+mn-ea"/>
              </a:rPr>
              <a:t>TCP 2377: MASTER,WORKER</a:t>
            </a:r>
            <a:r>
              <a:rPr lang="ko-KR" altLang="en-US" sz="1400" dirty="0">
                <a:latin typeface="+mn-ea"/>
              </a:rPr>
              <a:t>간</a:t>
            </a:r>
            <a:endParaRPr lang="en-US" altLang="ko-KR" sz="1400" dirty="0">
              <a:latin typeface="+mn-ea"/>
            </a:endParaRPr>
          </a:p>
          <a:p>
            <a:pPr marL="342900" indent="-342900" algn="l">
              <a:buAutoNum type="arabicPeriod"/>
            </a:pPr>
            <a:r>
              <a:rPr lang="en-US" altLang="ko-KR" sz="1400" dirty="0">
                <a:latin typeface="+mn-ea"/>
              </a:rPr>
              <a:t>TCP/UDP 7946: NETWORK DISCOVERY</a:t>
            </a:r>
          </a:p>
          <a:p>
            <a:pPr marL="342900" indent="-342900" algn="l">
              <a:buAutoNum type="arabicPeriod"/>
            </a:pPr>
            <a:r>
              <a:rPr lang="en-US" altLang="ko-KR" sz="1400" dirty="0">
                <a:latin typeface="+mn-ea"/>
              </a:rPr>
              <a:t>UDP 4789 : INGRESS NETWORK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37165" y="3870449"/>
            <a:ext cx="9505056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Network</a:t>
            </a:r>
            <a:endParaRPr lang="en-US" altLang="ko-KR" sz="1800" b="1" dirty="0">
              <a:solidFill>
                <a:srgbClr val="000000"/>
              </a:solidFill>
              <a:latin typeface="맑은 고딕"/>
            </a:endParaRPr>
          </a:p>
          <a:p>
            <a:pPr lvl="0" algn="l"/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ingress: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서비스의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노드간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로드밸런싱을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조정하는 특수한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오버레이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네트워크로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publish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된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port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로 요청을 받으면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IPVS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라는 모듈로 전달하고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IPVS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는 서비스에 참여하는 모든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IP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를 추적하고 그 중 하나를 선택하여 해당경로로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라우팅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, swarm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을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init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/join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시 자동생성</a:t>
            </a:r>
            <a:endParaRPr lang="en-US" altLang="ko-KR" sz="140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l"/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docker_gwbridge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altLang="en-US" sz="1400" dirty="0" err="1">
                <a:solidFill>
                  <a:srgbClr val="000000"/>
                </a:solidFill>
                <a:latin typeface="맑은 고딕"/>
                <a:ea typeface="맑은 고딕"/>
              </a:rPr>
              <a:t>오버레이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 네트워크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수신 네트워크 포함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를 개별 </a:t>
            </a:r>
            <a:r>
              <a:rPr lang="en-US" altLang="ko-KR" sz="1400" dirty="0" err="1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맑은 고딕"/>
                <a:ea typeface="맑은 고딕"/>
              </a:rPr>
              <a:t>데몬의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 실제 네트워크에 연결하는 브리지 네트워크입니다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기본적으로 서비스가 실행중인 각 컨테이너는 로컬 </a:t>
            </a:r>
            <a:r>
              <a:rPr lang="en-US" altLang="ko-KR" sz="1400" dirty="0" err="1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데몬 호스트의 </a:t>
            </a:r>
            <a:r>
              <a:rPr lang="en-US" altLang="ko-KR" sz="1400" dirty="0" err="1">
                <a:solidFill>
                  <a:srgbClr val="000000"/>
                </a:solidFill>
                <a:latin typeface="맑은 고딕"/>
                <a:ea typeface="맑은 고딕"/>
              </a:rPr>
              <a:t>docker_gwbridge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네트워크에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연결됩니다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 swarm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을 </a:t>
            </a:r>
            <a:r>
              <a:rPr lang="en-US" altLang="ko-KR" sz="1400" dirty="0" err="1">
                <a:solidFill>
                  <a:srgbClr val="000000"/>
                </a:solidFill>
                <a:latin typeface="맑은 고딕"/>
                <a:ea typeface="맑은 고딕"/>
              </a:rPr>
              <a:t>init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/join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시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자동생성</a:t>
            </a:r>
            <a:endParaRPr lang="en-US" altLang="ko-KR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24930" y="5532442"/>
            <a:ext cx="44820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/>
              <a:t>[</a:t>
            </a:r>
            <a:r>
              <a:rPr lang="en-US" altLang="ko-KR" sz="1000" dirty="0" err="1"/>
              <a:t>root@localhost</a:t>
            </a:r>
            <a:r>
              <a:rPr lang="en-US" altLang="ko-KR" sz="1000" dirty="0"/>
              <a:t> ~]# </a:t>
            </a:r>
            <a:r>
              <a:rPr lang="en-US" altLang="ko-KR" sz="1000" b="1" dirty="0" err="1">
                <a:solidFill>
                  <a:srgbClr val="FF0000"/>
                </a:solidFill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</a:rPr>
              <a:t> network </a:t>
            </a:r>
            <a:r>
              <a:rPr lang="en-US" altLang="ko-KR" sz="1000" b="1" dirty="0" err="1">
                <a:solidFill>
                  <a:srgbClr val="FF0000"/>
                </a:solidFill>
              </a:rPr>
              <a:t>ls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l"/>
            <a:r>
              <a:rPr lang="en-US" altLang="ko-KR" sz="1000" dirty="0"/>
              <a:t>NETWORK ID          NAME                DRIVER              SCOPE</a:t>
            </a:r>
          </a:p>
          <a:p>
            <a:pPr algn="l"/>
            <a:r>
              <a:rPr lang="en-US" altLang="ko-KR" sz="1000" dirty="0"/>
              <a:t>b20d62c85950        bridge              </a:t>
            </a:r>
            <a:r>
              <a:rPr lang="en-US" altLang="ko-KR" sz="1000" dirty="0" err="1"/>
              <a:t>bridge</a:t>
            </a:r>
            <a:r>
              <a:rPr lang="en-US" altLang="ko-KR" sz="1000" dirty="0"/>
              <a:t>              local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</a:rPr>
              <a:t>81dff2efddf0     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</a:t>
            </a:r>
            <a:r>
              <a:rPr lang="en-US" altLang="ko-KR" sz="1000" b="1" dirty="0" err="1" smtClean="0">
                <a:solidFill>
                  <a:srgbClr val="FF0000"/>
                </a:solidFill>
              </a:rPr>
              <a:t>docker_gwbridge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</a:t>
            </a:r>
            <a:r>
              <a:rPr lang="en-US" altLang="ko-KR" sz="1000" b="1" dirty="0">
                <a:solidFill>
                  <a:srgbClr val="FF0000"/>
                </a:solidFill>
              </a:rPr>
              <a:t>bridge              </a:t>
            </a:r>
            <a:r>
              <a:rPr lang="en-US" altLang="ko-KR" sz="1000" dirty="0"/>
              <a:t>local</a:t>
            </a:r>
          </a:p>
          <a:p>
            <a:pPr algn="l"/>
            <a:r>
              <a:rPr lang="en-US" altLang="ko-KR" sz="1000" dirty="0"/>
              <a:t>f5805744dc61       </a:t>
            </a:r>
            <a:r>
              <a:rPr lang="en-US" altLang="ko-KR" sz="1000" dirty="0" smtClean="0"/>
              <a:t>  </a:t>
            </a:r>
            <a:r>
              <a:rPr lang="en-US" altLang="ko-KR" sz="1000" dirty="0"/>
              <a:t>host                </a:t>
            </a:r>
            <a:r>
              <a:rPr lang="en-US" altLang="ko-KR" sz="1000" dirty="0" err="1"/>
              <a:t>host</a:t>
            </a:r>
            <a:r>
              <a:rPr lang="en-US" altLang="ko-KR" sz="1000" dirty="0"/>
              <a:t>                local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</a:rPr>
              <a:t>d7ofenr9jg36    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 </a:t>
            </a:r>
            <a:r>
              <a:rPr lang="en-US" altLang="ko-KR" sz="1000" b="1" dirty="0">
                <a:solidFill>
                  <a:srgbClr val="FF0000"/>
                </a:solidFill>
              </a:rPr>
              <a:t>ingress             overlay             swarm</a:t>
            </a:r>
          </a:p>
          <a:p>
            <a:pPr algn="l"/>
            <a:r>
              <a:rPr lang="en-US" altLang="ko-KR" sz="1000" dirty="0"/>
              <a:t>b206c0ee9a81        none                null                local</a:t>
            </a:r>
          </a:p>
        </p:txBody>
      </p:sp>
    </p:spTree>
    <p:extLst>
      <p:ext uri="{BB962C8B-B14F-4D97-AF65-F5344CB8AC3E}">
        <p14:creationId xmlns:p14="http://schemas.microsoft.com/office/powerpoint/2010/main" val="40473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r>
              <a:rPr lang="ko-KR" altLang="en-US" sz="2000" dirty="0" smtClean="0">
                <a:latin typeface="+mn-ea"/>
                <a:ea typeface="+mn-ea"/>
              </a:rPr>
              <a:t>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469052" cy="57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Network</a:t>
            </a:r>
            <a:endParaRPr lang="en-US" altLang="ko-KR" sz="1800" b="1" dirty="0">
              <a:solidFill>
                <a:srgbClr val="000000"/>
              </a:solidFill>
              <a:latin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가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PORT publish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없이 서비스만 생성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-&gt; docker0 </a:t>
            </a:r>
            <a:r>
              <a:rPr lang="ko-KR" altLang="en-US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브릿지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사용 </a:t>
            </a:r>
            <a:endParaRPr lang="en-US" altLang="ko-KR" sz="16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나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. PORT publish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하는 경우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-&gt; ingress overlay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와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docker_gwbridge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사용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network </a:t>
            </a:r>
            <a:r>
              <a:rPr lang="en-US" altLang="ko-KR" sz="16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ls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의 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id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같음</a:t>
            </a:r>
            <a:r>
              <a:rPr lang="en-US" altLang="ko-KR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pPr lvl="0" algn="l"/>
            <a:r>
              <a:rPr lang="en-US" altLang="ko-KR" sz="1000" dirty="0" smtClean="0">
                <a:solidFill>
                  <a:srgbClr val="000000"/>
                </a:solidFill>
                <a:latin typeface="맑은 고딕"/>
                <a:ea typeface="맑은 고딕"/>
              </a:rPr>
              <a:t>#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service create --replicas 3 --name my-web  -p 8080:80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httpd</a:t>
            </a:r>
            <a:endParaRPr lang="en-US" altLang="ko-KR" sz="1000" b="1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[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root@localhost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 exec -it b20c85fbd883 bash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root@b20c85fbd883:/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usr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/local/apache2#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 a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1: lo: &lt;LOOPBACK,UP,LOWER_UP&gt;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mtu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65536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qdisc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noqueue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state UNKNOWN group default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qlen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1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link/loopback 00:00:00:00:00:00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brd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00:00:00:00:00:00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inet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127.0.0.1/8 scope host lo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inet6 ::1/128 scope host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364: eth0@if365: &lt;BROADCAST,MULTICAST,UP,LOWER_UP&gt;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mtu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 1450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qdisc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noqueue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state UP group default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link/ether 02:42:0a:ff:00:07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brd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ff:ff:ff:ff:ff:ff</a:t>
            </a:r>
            <a:endParaRPr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  <a:latin typeface="맑은 고딕"/>
                <a:ea typeface="맑은 고딕"/>
              </a:rPr>
              <a:t>inet</a:t>
            </a:r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 10.255.0.7/16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scope global eth0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  <a:latin typeface="맑은 고딕"/>
                <a:ea typeface="맑은 고딕"/>
              </a:rPr>
              <a:t>inet</a:t>
            </a:r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 10.255.0.2/32 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scope global eth0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inet6 fe80::42:aff:feff:7/64 scope link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366: eth1@if367: &lt;BROADCAST,MULTICAST,UP,LOWER_UP&gt;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mtu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 1500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qdisc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noqueue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state UP group default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link/ether 02:42:ac:12:00:03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brd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ff:ff:ff:ff:ff:ff</a:t>
            </a:r>
            <a:endParaRPr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  <a:latin typeface="맑은 고딕"/>
                <a:ea typeface="맑은 고딕"/>
              </a:rPr>
              <a:t>inet</a:t>
            </a:r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 172.18.0.3/16 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scope global eth1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inet6 fe80::42:acff:fe12:3/64 scope link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root@b20c85fbd883:/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usr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/local/apache2# 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cat /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etc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/hosts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127.0.0.1       localhost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::1     localhost ip6-localhost ip6-loopback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fe00::0 ip6-localnet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ff00::0 ip6-mcastprefix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ff02::1 ip6-allnodes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ff02::2 ip6-allrouters</a:t>
            </a:r>
          </a:p>
          <a:p>
            <a:pPr lvl="0" algn="l"/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10.255.0.7      b20c85fbd883</a:t>
            </a:r>
          </a:p>
          <a:p>
            <a:pPr lvl="0" algn="l"/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172.18.0.3      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/>
                <a:ea typeface="맑은 고딕"/>
              </a:rPr>
              <a:t>b20c85fbd883</a:t>
            </a:r>
            <a:endParaRPr lang="en-US" altLang="ko-KR" sz="100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5112482" y="4410509"/>
            <a:ext cx="5220580" cy="1881209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" name="타원 4"/>
          <p:cNvSpPr/>
          <p:nvPr/>
        </p:nvSpPr>
        <p:spPr bwMode="auto">
          <a:xfrm>
            <a:off x="5112482" y="5102488"/>
            <a:ext cx="1530170" cy="414046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docker0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(172.17.0.0/16)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6747558" y="5102488"/>
            <a:ext cx="1610053" cy="414046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err="1">
                <a:latin typeface="+mn-ea"/>
                <a:ea typeface="+mn-ea"/>
                <a:cs typeface="Arials"/>
              </a:rPr>
              <a:t>docker</a:t>
            </a:r>
            <a:r>
              <a:rPr lang="en-US" altLang="ko-KR" sz="1200" dirty="0" smtClean="0">
                <a:latin typeface="+mn-ea"/>
                <a:ea typeface="+mn-ea"/>
                <a:cs typeface="Arials"/>
              </a:rPr>
              <a:t>_</a:t>
            </a:r>
          </a:p>
          <a:p>
            <a:pPr latinLnBrk="0"/>
            <a:r>
              <a:rPr lang="en-US" altLang="ko-KR" sz="1200" dirty="0" err="1" smtClean="0">
                <a:latin typeface="+mn-ea"/>
                <a:ea typeface="+mn-ea"/>
                <a:cs typeface="Arials"/>
              </a:rPr>
              <a:t>gwbridge</a:t>
            </a:r>
            <a:endParaRPr lang="en-US" altLang="ko-KR" sz="1200" dirty="0" smtClean="0">
              <a:latin typeface="+mn-ea"/>
              <a:ea typeface="+mn-ea"/>
              <a:cs typeface="Arials"/>
            </a:endParaRPr>
          </a:p>
          <a:p>
            <a:pPr latinLnBrk="0"/>
            <a:r>
              <a:rPr lang="en-US" altLang="ko-KR" sz="1200" dirty="0" smtClean="0">
                <a:latin typeface="+mn-ea"/>
                <a:ea typeface="+mn-ea"/>
                <a:cs typeface="Arials"/>
              </a:rPr>
              <a:t>(172.18.0.0/16)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8856898" y="5094585"/>
            <a:ext cx="1476164" cy="414046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1200" dirty="0" smtClean="0">
                <a:latin typeface="+mn-ea"/>
                <a:ea typeface="+mn-ea"/>
                <a:cs typeface="Arials"/>
              </a:rPr>
              <a:t>ingress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976578" y="6620346"/>
            <a:ext cx="3528392" cy="49046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container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cxnSp>
        <p:nvCxnSpPr>
          <p:cNvPr id="15" name="직선 연결선 14"/>
          <p:cNvCxnSpPr>
            <a:stCxn id="10" idx="4"/>
            <a:endCxn id="25" idx="0"/>
          </p:cNvCxnSpPr>
          <p:nvPr/>
        </p:nvCxnSpPr>
        <p:spPr bwMode="auto">
          <a:xfrm flipH="1">
            <a:off x="6747558" y="5516534"/>
            <a:ext cx="805027" cy="110381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/>
          <p:cNvCxnSpPr>
            <a:stCxn id="11" idx="4"/>
            <a:endCxn id="23" idx="0"/>
          </p:cNvCxnSpPr>
          <p:nvPr/>
        </p:nvCxnSpPr>
        <p:spPr bwMode="auto">
          <a:xfrm flipH="1">
            <a:off x="8784890" y="5508631"/>
            <a:ext cx="810090" cy="1111715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8064810" y="6620346"/>
            <a:ext cx="1440160" cy="166427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eth0(10.255.0.7/16)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972271" y="6620346"/>
            <a:ext cx="1550573" cy="166427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eth0(172.18.0.3/16)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984690" y="4410509"/>
            <a:ext cx="1076310" cy="166427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+mn-ea"/>
                <a:ea typeface="+mn-ea"/>
                <a:cs typeface="Arials"/>
              </a:rPr>
              <a:t>ens33</a:t>
            </a: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54" name="TextBox 53"/>
          <p:cNvSpPr txBox="1"/>
          <p:nvPr/>
        </p:nvSpPr>
        <p:spPr bwMode="auto">
          <a:xfrm>
            <a:off x="7407464" y="4761279"/>
            <a:ext cx="11161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000" b="1" kern="0" dirty="0" smtClean="0">
                <a:latin typeface="+mn-lt"/>
                <a:ea typeface="+mn-ea"/>
              </a:rPr>
              <a:t>10.255.0.3/16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55" name="왼쪽 대괄호 54"/>
          <p:cNvSpPr/>
          <p:nvPr/>
        </p:nvSpPr>
        <p:spPr bwMode="auto">
          <a:xfrm rot="5400000">
            <a:off x="8434500" y="4168134"/>
            <a:ext cx="178177" cy="1674730"/>
          </a:xfrm>
          <a:prstGeom prst="leftBracke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HY태고딕" pitchFamily="18" charset="-127"/>
              <a:cs typeface="Arials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8676878" y="4776356"/>
            <a:ext cx="111316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172.18.0.2/16</a:t>
            </a:r>
            <a:endParaRPr kumimoji="1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2" t="32234" r="22517" b="41390"/>
          <a:stretch/>
        </p:blipFill>
        <p:spPr bwMode="auto">
          <a:xfrm>
            <a:off x="6984690" y="1638201"/>
            <a:ext cx="3298800" cy="255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2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r>
              <a:rPr lang="ko-KR" altLang="en-US" sz="2000" dirty="0" smtClean="0">
                <a:latin typeface="+mn-ea"/>
                <a:ea typeface="+mn-ea"/>
              </a:rPr>
              <a:t>란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793088" cy="717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Network</a:t>
            </a:r>
            <a:endParaRPr lang="en-US" altLang="ko-KR" sz="1800" b="1" dirty="0">
              <a:solidFill>
                <a:srgbClr val="000000"/>
              </a:solidFill>
              <a:latin typeface="맑은 고딕"/>
            </a:endParaRPr>
          </a:p>
          <a:p>
            <a:pPr lvl="0" algn="l"/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다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. user define overlay 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사용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한</a:t>
            </a:r>
            <a:r>
              <a:rPr lang="ko-KR" altLang="en-US" sz="160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경우 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-&gt; -&gt; ingress overlay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와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  <a:latin typeface="맑은 고딕"/>
                <a:ea typeface="맑은 고딕"/>
              </a:rPr>
              <a:t>docker_gwbridge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와</a:t>
            </a:r>
            <a:r>
              <a:rPr lang="en-US" altLang="ko-KR" sz="1600" dirty="0">
                <a:solidFill>
                  <a:srgbClr val="000000"/>
                </a:solidFill>
                <a:latin typeface="맑은 고딕"/>
                <a:ea typeface="맑은 고딕"/>
              </a:rPr>
              <a:t>user define overlay </a:t>
            </a:r>
            <a:r>
              <a:rPr lang="ko-KR" altLang="en-US" sz="1600" dirty="0">
                <a:solidFill>
                  <a:srgbClr val="000000"/>
                </a:solidFill>
                <a:latin typeface="맑은 고딕"/>
                <a:ea typeface="맑은 고딕"/>
              </a:rPr>
              <a:t>사용</a:t>
            </a:r>
            <a:endParaRPr lang="en-US" altLang="ko-KR" sz="1800" dirty="0">
              <a:latin typeface="+mn-ea"/>
            </a:endParaRP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root@localhost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 service create --replicas 1 --name my-web --network my-network -p 8080:80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httpd</a:t>
            </a:r>
            <a:endParaRPr lang="en-US" altLang="ko-KR" sz="1000" b="1" dirty="0" smtClean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root@localhost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 exec -it ce7937cac54e bash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root@ce7937cac54e:/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usr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/local/apache2#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 a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1: lo: &lt;LOOPBACK,UP,LOWER_UP&gt;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mtu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65536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qdisc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noqueue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state UNKNOWN group default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qlen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1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link/loopback 00:00:00:00:00:00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brd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00:00:00:00:00:00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inet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127.0.0.1/8 scope host lo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inet6 ::1/128 scope host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376: eth0@if377: &lt;BROADCAST,MULTICAST,UP,LOWER_UP&gt;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mtu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 1450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qdisc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noqueue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state UP group default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link/ether 02:42:0a:ff:00:05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brd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ff:ff:ff:ff:ff:ff</a:t>
            </a:r>
            <a:endParaRPr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inet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10.255.0.5/16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scope global eth0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inet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10.255.0.2/32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scope global eth0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inet6 fe80::42:aff:feff:5/64 scope link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378: eth1@if379: &lt;BROADCAST,MULTICAST,UP,LOWER_UP&gt;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mtu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 1500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qdisc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noqueue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state UP group default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link/ether 02:42:ac:12:00:03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brd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ff:ff:ff:ff:ff:ff</a:t>
            </a:r>
            <a:endParaRPr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inet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172.18.0.3/16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scope global eth1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inet6 fe80::42:acff:fe12:3/64 scope link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381: eth2@if382: &lt;BROADCAST,MULTICAST,UP,LOWER_UP&gt;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mtu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 1450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qdisc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noqueue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state UP group default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link/ether 02:42:0a:00:09:02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brd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ff:ff:ff:ff:ff:ff</a:t>
            </a:r>
            <a:endParaRPr lang="en-US" altLang="ko-KR" sz="1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inet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10.0.9.2/24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scope global eth2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inet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10.0.9.1/32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scope global eth2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inet6 fe80::42:aff:fe00:902/64 scope link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valid_lft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preferred_lft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 forever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root@ce7937cac54e:/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  <a:ea typeface="맑은 고딕"/>
              </a:rPr>
              <a:t>usr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/local/apache2# 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cat /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  <a:ea typeface="맑은 고딕"/>
              </a:rPr>
              <a:t>etc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  <a:ea typeface="맑은 고딕"/>
              </a:rPr>
              <a:t>/hosts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127.0.0.1       localhost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::1     localhost ip6-localhost ip6-loopback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fe00::0 ip6-localnet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ff00::0 ip6-mcastprefix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ff02::1 ip6-allnodes</a:t>
            </a:r>
          </a:p>
          <a:p>
            <a:pPr lvl="0" algn="l"/>
            <a:r>
              <a:rPr lang="en-US" altLang="ko-KR" sz="1000" dirty="0">
                <a:solidFill>
                  <a:srgbClr val="000000"/>
                </a:solidFill>
                <a:latin typeface="맑은 고딕"/>
                <a:ea typeface="맑은 고딕"/>
              </a:rPr>
              <a:t>ff02::2 ip6-allrouters</a:t>
            </a:r>
          </a:p>
          <a:p>
            <a:pPr lvl="0" algn="l"/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10.255.0.5      ce7937cac54e</a:t>
            </a:r>
          </a:p>
          <a:p>
            <a:pPr lvl="0" algn="l"/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172.18.0.3      ce7937cac54e</a:t>
            </a:r>
          </a:p>
          <a:p>
            <a:pPr lvl="0" algn="l"/>
            <a:r>
              <a:rPr lang="en-US" altLang="ko-KR" sz="1000" dirty="0">
                <a:solidFill>
                  <a:srgbClr val="FF0000"/>
                </a:solidFill>
                <a:latin typeface="맑은 고딕"/>
                <a:ea typeface="맑은 고딕"/>
              </a:rPr>
              <a:t>10.0.9.2        ce7937cac54e</a:t>
            </a:r>
          </a:p>
          <a:p>
            <a:pPr lvl="0" algn="l"/>
            <a:endParaRPr lang="en-US" altLang="ko-KR" sz="1600" dirty="0" smtClean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8486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</a:t>
            </a:r>
            <a:r>
              <a:rPr lang="ko-KR" altLang="en-US" sz="1800" b="1" dirty="0" smtClean="0">
                <a:latin typeface="+mn-ea"/>
              </a:rPr>
              <a:t>설치 </a:t>
            </a:r>
            <a:endParaRPr lang="en-US" altLang="ko-KR" sz="1800" b="1" dirty="0" smtClean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swarm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init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--advertise-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addr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10.40.99.138</a:t>
            </a:r>
          </a:p>
          <a:p>
            <a:pPr algn="l"/>
            <a:r>
              <a:rPr lang="en-US" altLang="ko-KR" sz="1000" dirty="0">
                <a:latin typeface="+mn-ea"/>
              </a:rPr>
              <a:t>Swarm initialized: current node (5ppmtqkq7dydqxutnmre1dstb) is now a manager.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To add a worker to this swarm, run the following command: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   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swarm join \</a:t>
            </a:r>
          </a:p>
          <a:p>
            <a:pPr algn="l"/>
            <a:r>
              <a:rPr lang="en-US" altLang="ko-KR" sz="1000" dirty="0">
                <a:latin typeface="+mn-ea"/>
              </a:rPr>
              <a:t>    --token SWMTKN-1-1hl0v816a0nu2cnzet10wgmhb8jfnf16nn1dgxe268fz81l25s-7rybb0wux4tx6za61hp3mlv5s \</a:t>
            </a:r>
          </a:p>
          <a:p>
            <a:pPr algn="l"/>
            <a:r>
              <a:rPr lang="en-US" altLang="ko-KR" sz="1000" dirty="0">
                <a:latin typeface="+mn-ea"/>
              </a:rPr>
              <a:t>    10.40.99.138:2377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To add a manager to this swarm, run '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swarm join-token manager' and follow the instructions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[root@q-chog-os01 ~]#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swarm join     --token SWMTKN-1-1hl0v816a0nu2cnzet10wgmhb8jfnf16nn1dgxe268fz81l25s-7rybb0wux4tx6za61hp3mlv5s   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10.40.99.138:2377 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This node joined a swarm as a worker.</a:t>
            </a: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node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ls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manager node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에서만 수행가능하며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hostname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으로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node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을 인식하므로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hostname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구분을 위해 변경필요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               HOSTNAME               STATUS  AVAILABILITY  MANAGER STATUS</a:t>
            </a:r>
          </a:p>
          <a:p>
            <a:pPr algn="l"/>
            <a:r>
              <a:rPr lang="en-US" altLang="ko-KR" sz="1000" dirty="0">
                <a:latin typeface="+mn-ea"/>
              </a:rPr>
              <a:t>5ppmtqkq7dydqxutnmre1dstb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en-US" altLang="ko-KR" sz="1000" dirty="0">
                <a:latin typeface="+mn-ea"/>
              </a:rPr>
              <a:t> q-nimi-os01.novalocal  Ready   Active        </a:t>
            </a:r>
            <a:r>
              <a:rPr lang="en-US" altLang="ko-KR" sz="1000" dirty="0" smtClean="0">
                <a:latin typeface="+mn-ea"/>
              </a:rPr>
              <a:t>Leader 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*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은 자기가 있는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node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를 표시함 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f3pn6ydb9ri4542abotc6nq3c    q-chog-os01            Ready   </a:t>
            </a:r>
            <a:r>
              <a:rPr lang="en-US" altLang="ko-KR" sz="1000" dirty="0" smtClean="0">
                <a:latin typeface="+mn-ea"/>
              </a:rPr>
              <a:t>Active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info  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Is</a:t>
            </a:r>
          </a:p>
          <a:p>
            <a:pPr algn="l"/>
            <a:r>
              <a:rPr lang="en-US" altLang="ko-KR" sz="1000" dirty="0">
                <a:latin typeface="+mn-ea"/>
              </a:rPr>
              <a:t> WARNING: Usage of loopback devices is strongly discouraged for production use. Use `--storage-opt </a:t>
            </a:r>
            <a:r>
              <a:rPr lang="en-US" altLang="ko-KR" sz="1000" dirty="0" err="1">
                <a:latin typeface="+mn-ea"/>
              </a:rPr>
              <a:t>dm.thinpooldev</a:t>
            </a:r>
            <a:r>
              <a:rPr lang="en-US" altLang="ko-KR" sz="1000" dirty="0">
                <a:latin typeface="+mn-ea"/>
              </a:rPr>
              <a:t>` to specify a custom block storage device.</a:t>
            </a:r>
          </a:p>
          <a:p>
            <a:pPr algn="l"/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Is Manager: true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[root@q-chog-os01 ~]#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info  |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grep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Is</a:t>
            </a:r>
          </a:p>
          <a:p>
            <a:pPr algn="l"/>
            <a:r>
              <a:rPr lang="en-US" altLang="ko-KR" sz="1000" dirty="0">
                <a:latin typeface="+mn-ea"/>
              </a:rPr>
              <a:t> WARNING: Usage of loopback devices is strongly discouraged for production use. Use `--storage-opt </a:t>
            </a:r>
            <a:r>
              <a:rPr lang="en-US" altLang="ko-KR" sz="1000" dirty="0" err="1">
                <a:latin typeface="+mn-ea"/>
              </a:rPr>
              <a:t>dm.thinpooldev</a:t>
            </a:r>
            <a:r>
              <a:rPr lang="en-US" altLang="ko-KR" sz="1000" dirty="0">
                <a:latin typeface="+mn-ea"/>
              </a:rPr>
              <a:t>` to specify a custom block storage device.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Is Manager: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false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32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5652628" cy="2985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service </a:t>
            </a:r>
            <a:r>
              <a:rPr lang="ko-KR" altLang="en-US" sz="1800" b="1" dirty="0" smtClean="0">
                <a:latin typeface="+mn-ea"/>
              </a:rPr>
              <a:t>명령어 </a:t>
            </a:r>
            <a:endParaRPr lang="en-US" altLang="ko-KR" sz="1800" b="1" dirty="0" smtClean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</a:t>
            </a:r>
            <a:r>
              <a:rPr lang="en-US" altLang="ko-KR" sz="1000" dirty="0" err="1">
                <a:latin typeface="+mn-ea"/>
              </a:rPr>
              <a:t>my_wordpress</a:t>
            </a:r>
            <a:r>
              <a:rPr lang="en-US" altLang="ko-KR" sz="1000" dirty="0">
                <a:latin typeface="+mn-ea"/>
              </a:rPr>
              <a:t>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Usage:  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service COMMAND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Manage </a:t>
            </a:r>
            <a:r>
              <a:rPr lang="en-US" altLang="ko-KR" sz="1000" dirty="0" err="1">
                <a:latin typeface="+mn-ea"/>
              </a:rPr>
              <a:t>Docker</a:t>
            </a:r>
            <a:r>
              <a:rPr lang="en-US" altLang="ko-KR" sz="1000" dirty="0">
                <a:latin typeface="+mn-ea"/>
              </a:rPr>
              <a:t> services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Options:</a:t>
            </a:r>
          </a:p>
          <a:p>
            <a:pPr algn="l"/>
            <a:r>
              <a:rPr lang="en-US" altLang="ko-KR" sz="1000" dirty="0">
                <a:latin typeface="+mn-ea"/>
              </a:rPr>
              <a:t>      --help   Print usage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Commands: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 create  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Create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a new service</a:t>
            </a:r>
          </a:p>
          <a:p>
            <a:pPr algn="l"/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inspect     Display detailed information on one or more services</a:t>
            </a:r>
          </a:p>
          <a:p>
            <a:pPr algn="l"/>
            <a:r>
              <a:rPr lang="en-US" altLang="ko-KR" sz="1000" dirty="0">
                <a:latin typeface="+mn-ea"/>
              </a:rPr>
              <a:t>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         List the tasks of a service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ls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         List services</a:t>
            </a:r>
          </a:p>
          <a:p>
            <a:pPr algn="l"/>
            <a:r>
              <a:rPr lang="en-US" altLang="ko-KR" sz="1000" dirty="0">
                <a:latin typeface="+mn-ea"/>
              </a:rPr>
              <a:t>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rm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         Remove one or more services</a:t>
            </a:r>
          </a:p>
          <a:p>
            <a:pPr algn="l"/>
            <a:r>
              <a:rPr lang="en-US" altLang="ko-KR" sz="1000" dirty="0">
                <a:latin typeface="+mn-ea"/>
              </a:rPr>
              <a:t>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scale   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Scale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one or multiple services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 update     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Update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a service</a:t>
            </a:r>
          </a:p>
        </p:txBody>
      </p:sp>
    </p:spTree>
    <p:extLst>
      <p:ext uri="{BB962C8B-B14F-4D97-AF65-F5344CB8AC3E}">
        <p14:creationId xmlns:p14="http://schemas.microsoft.com/office/powerpoint/2010/main" val="7784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12526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</a:t>
            </a:r>
            <a:r>
              <a:rPr lang="ko-KR" altLang="en-US" sz="1800" b="1" dirty="0" smtClean="0">
                <a:latin typeface="+mn-ea"/>
              </a:rPr>
              <a:t>서비스 실행  </a:t>
            </a:r>
            <a:endParaRPr lang="en-US" altLang="ko-KR" sz="1800" b="1" dirty="0" smtClean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create --replicas 1 --name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helloworld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alpine ping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docker.com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c70c04hnm8dbs5q8cj2g47wn8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ls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NAME        REPLICAS  IMAGE   COMMAND</a:t>
            </a:r>
          </a:p>
          <a:p>
            <a:pPr algn="l"/>
            <a:r>
              <a:rPr lang="en-US" altLang="ko-KR" sz="1000" dirty="0">
                <a:latin typeface="+mn-ea"/>
              </a:rPr>
              <a:t>c70c04hnm8db  </a:t>
            </a:r>
            <a:r>
              <a:rPr lang="en-US" altLang="ko-KR" sz="1000" dirty="0" err="1">
                <a:latin typeface="+mn-ea"/>
              </a:rPr>
              <a:t>helloworld</a:t>
            </a:r>
            <a:r>
              <a:rPr lang="en-US" altLang="ko-KR" sz="1000" dirty="0">
                <a:latin typeface="+mn-ea"/>
              </a:rPr>
              <a:t>  1/1       alpine  ping docker.com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helloworld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             NAME          IMAGE   NODE                   DESIRED STATE  CURRE               NT STATE           ERROR</a:t>
            </a:r>
          </a:p>
          <a:p>
            <a:pPr algn="l"/>
            <a:r>
              <a:rPr lang="en-US" altLang="ko-KR" sz="1000" dirty="0">
                <a:latin typeface="+mn-ea"/>
              </a:rPr>
              <a:t>cfti19gs24162gskwsb8d8ce8  helloworld.1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alpine  q-nimi-os01.novalocal  </a:t>
            </a:r>
            <a:r>
              <a:rPr lang="en-US" altLang="ko-KR" sz="1000" dirty="0">
                <a:latin typeface="+mn-ea"/>
              </a:rPr>
              <a:t>Running        </a:t>
            </a:r>
            <a:r>
              <a:rPr lang="en-US" altLang="ko-KR" sz="1000" dirty="0" err="1">
                <a:latin typeface="+mn-ea"/>
              </a:rPr>
              <a:t>Runni</a:t>
            </a:r>
            <a:r>
              <a:rPr lang="en-US" altLang="ko-KR" sz="1000" dirty="0">
                <a:latin typeface="+mn-ea"/>
              </a:rPr>
              <a:t>               ng 21 seconds </a:t>
            </a:r>
            <a:r>
              <a:rPr lang="en-US" altLang="ko-KR" sz="1000" dirty="0" smtClean="0">
                <a:latin typeface="+mn-ea"/>
              </a:rPr>
              <a:t>ago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서비스중인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노드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확인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서비스 중이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노드에서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확인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CONTAINER ID        IMAGE                COMMAND             CREATED             STATUS                             PORTS                  NAMES</a:t>
            </a:r>
          </a:p>
          <a:p>
            <a:pPr algn="l"/>
            <a:r>
              <a:rPr lang="en-US" altLang="ko-KR" sz="1000" dirty="0">
                <a:latin typeface="+mn-ea"/>
              </a:rPr>
              <a:t>cdbb485680a2        </a:t>
            </a:r>
            <a:r>
              <a:rPr lang="en-US" altLang="ko-KR" sz="1000" dirty="0" err="1">
                <a:latin typeface="+mn-ea"/>
              </a:rPr>
              <a:t>alpine:latest</a:t>
            </a:r>
            <a:r>
              <a:rPr lang="en-US" altLang="ko-KR" sz="1000" dirty="0">
                <a:latin typeface="+mn-ea"/>
              </a:rPr>
              <a:t>        "ping docker.com"   33 seconds ago      Up 31 </a:t>
            </a:r>
            <a:r>
              <a:rPr lang="en-US" altLang="ko-KR" sz="1000" dirty="0" err="1">
                <a:latin typeface="+mn-ea"/>
              </a:rPr>
              <a:t>secon</a:t>
            </a:r>
            <a:r>
              <a:rPr lang="en-US" altLang="ko-KR" sz="1000" dirty="0">
                <a:latin typeface="+mn-ea"/>
              </a:rPr>
              <a:t>               ds                              </a:t>
            </a:r>
            <a:r>
              <a:rPr lang="en-US" altLang="ko-KR" sz="1000" dirty="0" smtClean="0">
                <a:latin typeface="+mn-ea"/>
              </a:rPr>
              <a:t>helloworld.1.cfti19gs24162gskwsb8d8ce8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inspect --pretty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helloworld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ID:             c70c04hnm8dbs5q8cj2g47wn8</a:t>
            </a:r>
          </a:p>
          <a:p>
            <a:pPr algn="l"/>
            <a:r>
              <a:rPr lang="en-US" altLang="ko-KR" sz="1000" dirty="0">
                <a:latin typeface="+mn-ea"/>
              </a:rPr>
              <a:t>Name:           </a:t>
            </a:r>
            <a:r>
              <a:rPr lang="en-US" altLang="ko-KR" sz="1000" dirty="0" err="1">
                <a:latin typeface="+mn-ea"/>
              </a:rPr>
              <a:t>helloworld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Mode:           Replicated</a:t>
            </a:r>
          </a:p>
          <a:p>
            <a:pPr algn="l"/>
            <a:r>
              <a:rPr lang="en-US" altLang="ko-KR" sz="1000" dirty="0">
                <a:latin typeface="+mn-ea"/>
              </a:rPr>
              <a:t> Replicas:      1</a:t>
            </a:r>
          </a:p>
          <a:p>
            <a:pPr algn="l"/>
            <a:r>
              <a:rPr lang="en-US" altLang="ko-KR" sz="1000" dirty="0">
                <a:latin typeface="+mn-ea"/>
              </a:rPr>
              <a:t>Placement:</a:t>
            </a:r>
          </a:p>
          <a:p>
            <a:pPr algn="l"/>
            <a:r>
              <a:rPr lang="en-US" altLang="ko-KR" sz="1000" dirty="0" err="1">
                <a:latin typeface="+mn-ea"/>
              </a:rPr>
              <a:t>UpdateConfig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algn="l"/>
            <a:r>
              <a:rPr lang="en-US" altLang="ko-KR" sz="1000" dirty="0">
                <a:latin typeface="+mn-ea"/>
              </a:rPr>
              <a:t> Parallelism:   1</a:t>
            </a:r>
          </a:p>
          <a:p>
            <a:pPr algn="l"/>
            <a:r>
              <a:rPr lang="en-US" altLang="ko-KR" sz="1000" dirty="0">
                <a:latin typeface="+mn-ea"/>
              </a:rPr>
              <a:t> On failure:    pause</a:t>
            </a:r>
          </a:p>
          <a:p>
            <a:pPr algn="l"/>
            <a:r>
              <a:rPr lang="en-US" altLang="ko-KR" sz="1000" dirty="0" err="1">
                <a:latin typeface="+mn-ea"/>
              </a:rPr>
              <a:t>ContainerSpec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algn="l"/>
            <a:r>
              <a:rPr lang="en-US" altLang="ko-KR" sz="1000" dirty="0">
                <a:latin typeface="+mn-ea"/>
              </a:rPr>
              <a:t> Image:         alpine</a:t>
            </a:r>
          </a:p>
          <a:p>
            <a:pPr algn="l"/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Args</a:t>
            </a:r>
            <a:r>
              <a:rPr lang="en-US" altLang="ko-KR" sz="1000" dirty="0">
                <a:latin typeface="+mn-ea"/>
              </a:rPr>
              <a:t>:          ping docker.com</a:t>
            </a:r>
          </a:p>
          <a:p>
            <a:pPr algn="l"/>
            <a:r>
              <a:rPr lang="en-US" altLang="ko-KR" sz="1000" dirty="0">
                <a:latin typeface="+mn-ea"/>
              </a:rPr>
              <a:t>Resources:</a:t>
            </a: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inspect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helloworld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</a:t>
            </a:r>
          </a:p>
          <a:p>
            <a:pPr algn="l"/>
            <a:r>
              <a:rPr lang="en-US" altLang="ko-KR" sz="1000" dirty="0">
                <a:latin typeface="+mn-ea"/>
              </a:rPr>
              <a:t>    {</a:t>
            </a:r>
          </a:p>
          <a:p>
            <a:pPr algn="l"/>
            <a:r>
              <a:rPr lang="en-US" altLang="ko-KR" sz="1000" dirty="0">
                <a:latin typeface="+mn-ea"/>
              </a:rPr>
              <a:t>        "ID": "c70c04hnm8dbs5q8cj2g47wn8",</a:t>
            </a:r>
          </a:p>
          <a:p>
            <a:pPr algn="l"/>
            <a:r>
              <a:rPr lang="en-US" altLang="ko-KR" sz="1000" dirty="0">
                <a:latin typeface="+mn-ea"/>
              </a:rPr>
              <a:t>        "Version":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"Index": 18</a:t>
            </a:r>
          </a:p>
          <a:p>
            <a:pPr algn="l"/>
            <a:r>
              <a:rPr lang="en-US" altLang="ko-KR" sz="1000" dirty="0">
                <a:latin typeface="+mn-ea"/>
              </a:rPr>
              <a:t>        },</a:t>
            </a:r>
          </a:p>
          <a:p>
            <a:pPr algn="l"/>
            <a:r>
              <a:rPr lang="en-US" altLang="ko-KR" sz="1000" dirty="0">
                <a:latin typeface="+mn-ea"/>
              </a:rPr>
              <a:t>        "</a:t>
            </a:r>
            <a:r>
              <a:rPr lang="en-US" altLang="ko-KR" sz="1000" dirty="0" err="1">
                <a:latin typeface="+mn-ea"/>
              </a:rPr>
              <a:t>CreatedAt</a:t>
            </a:r>
            <a:r>
              <a:rPr lang="en-US" altLang="ko-KR" sz="1000" dirty="0">
                <a:latin typeface="+mn-ea"/>
              </a:rPr>
              <a:t>": "2017-05-28T04:35:07.266797477Z",</a:t>
            </a:r>
          </a:p>
          <a:p>
            <a:pPr algn="l"/>
            <a:r>
              <a:rPr lang="en-US" altLang="ko-KR" sz="1000" dirty="0">
                <a:latin typeface="+mn-ea"/>
              </a:rPr>
              <a:t>        "</a:t>
            </a:r>
            <a:r>
              <a:rPr lang="en-US" altLang="ko-KR" sz="1000" dirty="0" err="1">
                <a:latin typeface="+mn-ea"/>
              </a:rPr>
              <a:t>UpdatedAt</a:t>
            </a:r>
            <a:r>
              <a:rPr lang="en-US" altLang="ko-KR" sz="1000" dirty="0">
                <a:latin typeface="+mn-ea"/>
              </a:rPr>
              <a:t>": "2017-05-28T04:35:07.266797477Z",</a:t>
            </a:r>
          </a:p>
          <a:p>
            <a:pPr algn="l"/>
            <a:r>
              <a:rPr lang="en-US" altLang="ko-KR" sz="1000" dirty="0">
                <a:latin typeface="+mn-ea"/>
              </a:rPr>
              <a:t>        "Spec":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"Name": "</a:t>
            </a:r>
            <a:r>
              <a:rPr lang="en-US" altLang="ko-KR" sz="1000" dirty="0" err="1">
                <a:latin typeface="+mn-ea"/>
              </a:rPr>
              <a:t>helloworld</a:t>
            </a:r>
            <a:r>
              <a:rPr lang="en-US" altLang="ko-KR" sz="1000" dirty="0">
                <a:latin typeface="+mn-ea"/>
              </a:rPr>
              <a:t>",</a:t>
            </a:r>
          </a:p>
          <a:p>
            <a:pPr algn="l"/>
            <a:r>
              <a:rPr lang="en-US" altLang="ko-KR" sz="1000" dirty="0">
                <a:latin typeface="+mn-ea"/>
              </a:rPr>
              <a:t>            "</a:t>
            </a:r>
            <a:r>
              <a:rPr lang="en-US" altLang="ko-KR" sz="1000" dirty="0" err="1">
                <a:latin typeface="+mn-ea"/>
              </a:rPr>
              <a:t>TaskTemplate</a:t>
            </a:r>
            <a:r>
              <a:rPr lang="en-US" altLang="ko-KR" sz="1000" dirty="0">
                <a:latin typeface="+mn-ea"/>
              </a:rPr>
              <a:t>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"</a:t>
            </a:r>
            <a:r>
              <a:rPr lang="en-US" altLang="ko-KR" sz="1000" dirty="0" err="1">
                <a:latin typeface="+mn-ea"/>
              </a:rPr>
              <a:t>ContainerSpec</a:t>
            </a:r>
            <a:r>
              <a:rPr lang="en-US" altLang="ko-KR" sz="1000" dirty="0">
                <a:latin typeface="+mn-ea"/>
              </a:rPr>
              <a:t>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    "Image": "alpine",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    "</a:t>
            </a:r>
            <a:r>
              <a:rPr lang="en-US" altLang="ko-KR" sz="1000" dirty="0" err="1">
                <a:latin typeface="+mn-ea"/>
              </a:rPr>
              <a:t>Args</a:t>
            </a:r>
            <a:r>
              <a:rPr lang="en-US" altLang="ko-KR" sz="1000" dirty="0">
                <a:latin typeface="+mn-ea"/>
              </a:rPr>
              <a:t>": [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        "ping",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        "docker.com"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    ]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},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"Resources":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    "Limits": {},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    "Reservations": {}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},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"</a:t>
            </a:r>
            <a:r>
              <a:rPr lang="en-US" altLang="ko-KR" sz="1000" dirty="0" err="1">
                <a:latin typeface="+mn-ea"/>
              </a:rPr>
              <a:t>RestartPolicy</a:t>
            </a:r>
            <a:r>
              <a:rPr lang="en-US" altLang="ko-KR" sz="1000" dirty="0">
                <a:latin typeface="+mn-ea"/>
              </a:rPr>
              <a:t>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    "Condition": "any",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    "</a:t>
            </a:r>
            <a:r>
              <a:rPr lang="en-US" altLang="ko-KR" sz="1000" dirty="0" err="1">
                <a:latin typeface="+mn-ea"/>
              </a:rPr>
              <a:t>MaxAttempts</a:t>
            </a:r>
            <a:r>
              <a:rPr lang="en-US" altLang="ko-KR" sz="1000" dirty="0">
                <a:latin typeface="+mn-ea"/>
              </a:rPr>
              <a:t>": 0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},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"Placement": {}</a:t>
            </a:r>
          </a:p>
          <a:p>
            <a:pPr algn="l"/>
            <a:r>
              <a:rPr lang="en-US" altLang="ko-KR" sz="1000" dirty="0">
                <a:latin typeface="+mn-ea"/>
              </a:rPr>
              <a:t>            },</a:t>
            </a:r>
          </a:p>
          <a:p>
            <a:pPr algn="l"/>
            <a:r>
              <a:rPr lang="en-US" altLang="ko-KR" sz="1000" dirty="0">
                <a:latin typeface="+mn-ea"/>
              </a:rPr>
              <a:t>            "Mode":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"Replicated":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    "Replicas": 1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}</a:t>
            </a:r>
          </a:p>
          <a:p>
            <a:pPr algn="l"/>
            <a:r>
              <a:rPr lang="en-US" altLang="ko-KR" sz="1000" dirty="0">
                <a:latin typeface="+mn-ea"/>
              </a:rPr>
              <a:t>            },</a:t>
            </a:r>
          </a:p>
          <a:p>
            <a:pPr algn="l"/>
            <a:r>
              <a:rPr lang="en-US" altLang="ko-KR" sz="1000" dirty="0">
                <a:latin typeface="+mn-ea"/>
              </a:rPr>
              <a:t>            "</a:t>
            </a:r>
            <a:r>
              <a:rPr lang="en-US" altLang="ko-KR" sz="1000" dirty="0" err="1">
                <a:latin typeface="+mn-ea"/>
              </a:rPr>
              <a:t>UpdateConfig</a:t>
            </a:r>
            <a:r>
              <a:rPr lang="en-US" altLang="ko-KR" sz="1000" dirty="0">
                <a:latin typeface="+mn-ea"/>
              </a:rPr>
              <a:t>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"Parallelism": 1,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"</a:t>
            </a:r>
            <a:r>
              <a:rPr lang="en-US" altLang="ko-KR" sz="1000" dirty="0" err="1">
                <a:latin typeface="+mn-ea"/>
              </a:rPr>
              <a:t>FailureAction</a:t>
            </a:r>
            <a:r>
              <a:rPr lang="en-US" altLang="ko-KR" sz="1000" dirty="0">
                <a:latin typeface="+mn-ea"/>
              </a:rPr>
              <a:t>": "pause"</a:t>
            </a:r>
          </a:p>
          <a:p>
            <a:pPr algn="l"/>
            <a:r>
              <a:rPr lang="en-US" altLang="ko-KR" sz="1000" dirty="0">
                <a:latin typeface="+mn-ea"/>
              </a:rPr>
              <a:t>            },</a:t>
            </a:r>
          </a:p>
          <a:p>
            <a:pPr algn="l"/>
            <a:r>
              <a:rPr lang="en-US" altLang="ko-KR" sz="1000" dirty="0">
                <a:latin typeface="+mn-ea"/>
              </a:rPr>
              <a:t>            "</a:t>
            </a:r>
            <a:r>
              <a:rPr lang="en-US" altLang="ko-KR" sz="1000" dirty="0" err="1">
                <a:latin typeface="+mn-ea"/>
              </a:rPr>
              <a:t>EndpointSpec</a:t>
            </a:r>
            <a:r>
              <a:rPr lang="en-US" altLang="ko-KR" sz="1000" dirty="0">
                <a:latin typeface="+mn-ea"/>
              </a:rPr>
              <a:t>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    "Mode": "</a:t>
            </a:r>
            <a:r>
              <a:rPr lang="en-US" altLang="ko-KR" sz="1000" dirty="0" err="1">
                <a:latin typeface="+mn-ea"/>
              </a:rPr>
              <a:t>vip</a:t>
            </a:r>
            <a:r>
              <a:rPr lang="en-US" altLang="ko-KR" sz="1000" dirty="0">
                <a:latin typeface="+mn-ea"/>
              </a:rPr>
              <a:t>"</a:t>
            </a:r>
          </a:p>
          <a:p>
            <a:pPr algn="l"/>
            <a:r>
              <a:rPr lang="en-US" altLang="ko-KR" sz="1000" dirty="0">
                <a:latin typeface="+mn-ea"/>
              </a:rPr>
              <a:t>            }</a:t>
            </a:r>
          </a:p>
          <a:p>
            <a:pPr algn="l"/>
            <a:r>
              <a:rPr lang="en-US" altLang="ko-KR" sz="1000" dirty="0">
                <a:latin typeface="+mn-ea"/>
              </a:rPr>
              <a:t>        },</a:t>
            </a:r>
          </a:p>
          <a:p>
            <a:pPr algn="l"/>
            <a:r>
              <a:rPr lang="en-US" altLang="ko-KR" sz="1000" dirty="0">
                <a:latin typeface="+mn-ea"/>
              </a:rPr>
              <a:t>        "Endpoint":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"Spec": {}</a:t>
            </a:r>
          </a:p>
          <a:p>
            <a:pPr algn="l"/>
            <a:r>
              <a:rPr lang="en-US" altLang="ko-KR" sz="1000" dirty="0">
                <a:latin typeface="+mn-ea"/>
              </a:rPr>
              <a:t>        },</a:t>
            </a:r>
          </a:p>
          <a:p>
            <a:pPr algn="l"/>
            <a:r>
              <a:rPr lang="en-US" altLang="ko-KR" sz="1000" dirty="0">
                <a:latin typeface="+mn-ea"/>
              </a:rPr>
              <a:t>        "</a:t>
            </a:r>
            <a:r>
              <a:rPr lang="en-US" altLang="ko-KR" sz="1000" dirty="0" err="1">
                <a:latin typeface="+mn-ea"/>
              </a:rPr>
              <a:t>UpdateStatus</a:t>
            </a:r>
            <a:r>
              <a:rPr lang="en-US" altLang="ko-KR" sz="1000" dirty="0">
                <a:latin typeface="+mn-ea"/>
              </a:rPr>
              <a:t>": {</a:t>
            </a:r>
          </a:p>
          <a:p>
            <a:pPr algn="l"/>
            <a:r>
              <a:rPr lang="en-US" altLang="ko-KR" sz="1000" dirty="0">
                <a:latin typeface="+mn-ea"/>
              </a:rPr>
              <a:t>            "</a:t>
            </a:r>
            <a:r>
              <a:rPr lang="en-US" altLang="ko-KR" sz="1000" dirty="0" err="1">
                <a:latin typeface="+mn-ea"/>
              </a:rPr>
              <a:t>StartedAt</a:t>
            </a:r>
            <a:r>
              <a:rPr lang="en-US" altLang="ko-KR" sz="1000" dirty="0">
                <a:latin typeface="+mn-ea"/>
              </a:rPr>
              <a:t>": "0001-01-01T00:00:00Z",</a:t>
            </a:r>
          </a:p>
          <a:p>
            <a:pPr algn="l"/>
            <a:r>
              <a:rPr lang="en-US" altLang="ko-KR" sz="1000" dirty="0">
                <a:latin typeface="+mn-ea"/>
              </a:rPr>
              <a:t>            "</a:t>
            </a:r>
            <a:r>
              <a:rPr lang="en-US" altLang="ko-KR" sz="1000" dirty="0" err="1">
                <a:latin typeface="+mn-ea"/>
              </a:rPr>
              <a:t>CompletedAt</a:t>
            </a:r>
            <a:r>
              <a:rPr lang="en-US" altLang="ko-KR" sz="1000" dirty="0">
                <a:latin typeface="+mn-ea"/>
              </a:rPr>
              <a:t>": "0001-01-01T00:00:00Z"</a:t>
            </a:r>
          </a:p>
          <a:p>
            <a:pPr algn="l"/>
            <a:r>
              <a:rPr lang="en-US" altLang="ko-KR" sz="1000" dirty="0">
                <a:latin typeface="+mn-ea"/>
              </a:rPr>
              <a:t>        }</a:t>
            </a:r>
          </a:p>
          <a:p>
            <a:pPr algn="l"/>
            <a:r>
              <a:rPr lang="en-US" altLang="ko-KR" sz="1000" dirty="0">
                <a:latin typeface="+mn-ea"/>
              </a:rPr>
              <a:t>    }</a:t>
            </a:r>
          </a:p>
          <a:p>
            <a:pPr algn="l"/>
            <a:r>
              <a:rPr lang="en-US" altLang="ko-KR" sz="1000" dirty="0">
                <a:latin typeface="+mn-ea"/>
              </a:rPr>
              <a:t>]</a:t>
            </a:r>
          </a:p>
          <a:p>
            <a:pPr algn="l"/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872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이론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3" y="882117"/>
            <a:ext cx="9289033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>
                <a:latin typeface="+mn-ea"/>
                <a:ea typeface="+mn-ea"/>
              </a:rPr>
              <a:t>D</a:t>
            </a:r>
            <a:r>
              <a:rPr lang="en-US" altLang="ko-KR" sz="1800" b="1" dirty="0" err="1" smtClean="0">
                <a:latin typeface="+mn-ea"/>
                <a:ea typeface="+mn-ea"/>
              </a:rPr>
              <a:t>ocker</a:t>
            </a:r>
            <a:r>
              <a:rPr lang="en-US" altLang="ko-KR" sz="1800" b="1" dirty="0" smtClean="0">
                <a:latin typeface="+mn-ea"/>
                <a:ea typeface="+mn-ea"/>
              </a:rPr>
              <a:t> Engine</a:t>
            </a:r>
            <a:endParaRPr lang="ko-KR" altLang="en-US" sz="1600" dirty="0">
              <a:latin typeface="+mn-ea"/>
              <a:ea typeface="+mn-ea"/>
            </a:endParaRP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가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 err="1" smtClean="0">
                <a:latin typeface="+mn-ea"/>
                <a:ea typeface="+mn-ea"/>
              </a:rPr>
              <a:t>도커</a:t>
            </a:r>
            <a:r>
              <a:rPr lang="ko-KR" altLang="en-US" sz="1600" dirty="0" smtClean="0">
                <a:latin typeface="+mn-ea"/>
                <a:ea typeface="+mn-ea"/>
              </a:rPr>
              <a:t> 컨테이너 생성 및 관리 제공을 위한 프로그램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가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err="1">
                <a:latin typeface="+mn-ea"/>
                <a:ea typeface="+mn-ea"/>
              </a:rPr>
              <a:t>리눅스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ko-KR" altLang="en-US" sz="1600" dirty="0" err="1">
                <a:latin typeface="+mn-ea"/>
                <a:ea typeface="+mn-ea"/>
              </a:rPr>
              <a:t>커널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namespace</a:t>
            </a:r>
            <a:r>
              <a:rPr lang="ko-KR" altLang="en-US" sz="1600" dirty="0">
                <a:latin typeface="+mn-ea"/>
                <a:ea typeface="+mn-ea"/>
              </a:rPr>
              <a:t>와 </a:t>
            </a:r>
            <a:r>
              <a:rPr lang="en-US" altLang="ko-KR" sz="1600" dirty="0">
                <a:latin typeface="+mn-ea"/>
                <a:ea typeface="+mn-ea"/>
              </a:rPr>
              <a:t>control group</a:t>
            </a:r>
            <a:r>
              <a:rPr lang="ko-KR" altLang="en-US" sz="1600" dirty="0">
                <a:latin typeface="+mn-ea"/>
                <a:ea typeface="+mn-ea"/>
              </a:rPr>
              <a:t>를 </a:t>
            </a:r>
            <a:r>
              <a:rPr lang="ko-KR" altLang="en-US" sz="1600" dirty="0" smtClean="0">
                <a:latin typeface="+mn-ea"/>
                <a:ea typeface="+mn-ea"/>
              </a:rPr>
              <a:t>사용한다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나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다양한 </a:t>
            </a:r>
            <a:r>
              <a:rPr lang="en-US" altLang="ko-KR" sz="1600" dirty="0" err="1" smtClean="0">
                <a:latin typeface="+mn-ea"/>
                <a:ea typeface="+mn-ea"/>
              </a:rPr>
              <a:t>namesapce</a:t>
            </a:r>
            <a:r>
              <a:rPr lang="ko-KR" altLang="en-US" sz="1600" dirty="0" smtClean="0">
                <a:latin typeface="+mn-ea"/>
                <a:ea typeface="+mn-ea"/>
              </a:rPr>
              <a:t>는</a:t>
            </a:r>
            <a:r>
              <a:rPr lang="en-US" altLang="ko-KR" sz="1600" dirty="0" smtClean="0">
                <a:latin typeface="+mn-ea"/>
                <a:ea typeface="+mn-ea"/>
              </a:rPr>
              <a:t>(PID,NET,IPC,MNT,UTS)</a:t>
            </a:r>
            <a:r>
              <a:rPr lang="ko-KR" altLang="en-US" sz="1600" dirty="0" smtClean="0">
                <a:latin typeface="+mn-ea"/>
                <a:ea typeface="+mn-ea"/>
              </a:rPr>
              <a:t>를 사용하여 격리된 작업공간을 제공 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3" t="38306" r="15680" b="24293"/>
          <a:stretch/>
        </p:blipFill>
        <p:spPr bwMode="auto">
          <a:xfrm>
            <a:off x="5940574" y="3762437"/>
            <a:ext cx="4104456" cy="327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:\Users\user\Desktop\thNBXBYO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282" y="4743804"/>
            <a:ext cx="22288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 bwMode="auto">
          <a:xfrm>
            <a:off x="4358693" y="5100387"/>
            <a:ext cx="1581881" cy="60046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539974" y="1990113"/>
            <a:ext cx="9289033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2. Server/Client </a:t>
            </a:r>
            <a:r>
              <a:rPr lang="ko-KR" altLang="en-US" sz="1800" b="1" dirty="0" smtClean="0">
                <a:latin typeface="+mn-ea"/>
                <a:ea typeface="+mn-ea"/>
              </a:rPr>
              <a:t>구조</a:t>
            </a:r>
            <a:endParaRPr lang="ko-KR" altLang="en-US" sz="1600" dirty="0">
              <a:latin typeface="+mn-ea"/>
              <a:ea typeface="+mn-ea"/>
            </a:endParaRP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가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서버</a:t>
            </a:r>
            <a:r>
              <a:rPr lang="en-US" altLang="ko-KR" sz="1600" dirty="0" smtClean="0">
                <a:latin typeface="+mn-ea"/>
                <a:ea typeface="+mn-ea"/>
              </a:rPr>
              <a:t>/</a:t>
            </a:r>
            <a:r>
              <a:rPr lang="ko-KR" altLang="en-US" sz="1600" dirty="0" smtClean="0">
                <a:latin typeface="+mn-ea"/>
                <a:ea typeface="+mn-ea"/>
              </a:rPr>
              <a:t>클라이언트 구조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가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클라이언트의 요청을 받아 서버가 컨테이너를 생성 및 배포 작업등을 진행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나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클라이언트는 서버와 같은 호스트 또는 다른 호스트에 </a:t>
            </a:r>
            <a:r>
              <a:rPr lang="ko-KR" altLang="en-US" sz="1600" dirty="0" err="1" smtClean="0">
                <a:latin typeface="+mn-ea"/>
                <a:ea typeface="+mn-ea"/>
              </a:rPr>
              <a:t>있을수</a:t>
            </a:r>
            <a:r>
              <a:rPr lang="ko-KR" altLang="en-US" sz="1600" dirty="0" smtClean="0">
                <a:latin typeface="+mn-ea"/>
                <a:ea typeface="+mn-ea"/>
              </a:rPr>
              <a:t> 있다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라</a:t>
            </a:r>
            <a:r>
              <a:rPr lang="en-US" altLang="ko-KR" sz="1600" dirty="0" smtClean="0">
                <a:latin typeface="+mn-ea"/>
                <a:ea typeface="+mn-ea"/>
              </a:rPr>
              <a:t>. CLI </a:t>
            </a:r>
            <a:r>
              <a:rPr lang="ko-KR" altLang="en-US" sz="1600" dirty="0" smtClean="0">
                <a:latin typeface="+mn-ea"/>
                <a:ea typeface="+mn-ea"/>
              </a:rPr>
              <a:t>클라이언트와 </a:t>
            </a:r>
            <a:r>
              <a:rPr lang="en-US" altLang="ko-KR" sz="1600" dirty="0" smtClean="0">
                <a:latin typeface="+mn-ea"/>
                <a:ea typeface="+mn-ea"/>
              </a:rPr>
              <a:t>GUI(</a:t>
            </a:r>
            <a:r>
              <a:rPr lang="en-US" altLang="ko-KR" sz="1600" dirty="0" err="1" smtClean="0">
                <a:latin typeface="+mn-ea"/>
                <a:ea typeface="+mn-ea"/>
              </a:rPr>
              <a:t>Kitematic</a:t>
            </a:r>
            <a:r>
              <a:rPr lang="en-US" altLang="ko-KR" sz="1600" dirty="0" smtClean="0">
                <a:latin typeface="+mn-ea"/>
                <a:ea typeface="+mn-ea"/>
              </a:rPr>
              <a:t>)</a:t>
            </a:r>
            <a:r>
              <a:rPr lang="ko-KR" altLang="en-US" sz="1600" dirty="0" smtClean="0">
                <a:latin typeface="+mn-ea"/>
                <a:ea typeface="+mn-ea"/>
              </a:rPr>
              <a:t>을 제공 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974" y="3582417"/>
            <a:ext cx="305946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latin typeface="+mn-ea"/>
              </a:rPr>
              <a:t>[</a:t>
            </a:r>
            <a:r>
              <a:rPr lang="en-US" altLang="ko-KR" dirty="0" err="1">
                <a:latin typeface="+mn-ea"/>
              </a:rPr>
              <a:t>root@salt-master</a:t>
            </a:r>
            <a:r>
              <a:rPr lang="en-US" altLang="ko-KR" dirty="0">
                <a:latin typeface="+mn-ea"/>
              </a:rPr>
              <a:t> Desktop]#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version</a:t>
            </a:r>
          </a:p>
          <a:p>
            <a:pPr algn="l"/>
            <a:r>
              <a:rPr lang="en-US" altLang="ko-KR" dirty="0">
                <a:latin typeface="+mn-ea"/>
              </a:rPr>
              <a:t>Client:</a:t>
            </a:r>
          </a:p>
          <a:p>
            <a:pPr algn="l"/>
            <a:r>
              <a:rPr lang="en-US" altLang="ko-KR" dirty="0">
                <a:latin typeface="+mn-ea"/>
              </a:rPr>
              <a:t> Version:      1.8.2-el7.centos</a:t>
            </a:r>
          </a:p>
          <a:p>
            <a:pPr algn="l"/>
            <a:r>
              <a:rPr lang="en-US" altLang="ko-KR" dirty="0">
                <a:latin typeface="+mn-ea"/>
              </a:rPr>
              <a:t> API version:  1.20</a:t>
            </a:r>
          </a:p>
          <a:p>
            <a:pPr algn="l"/>
            <a:r>
              <a:rPr lang="en-US" altLang="ko-KR" dirty="0">
                <a:latin typeface="+mn-ea"/>
              </a:rPr>
              <a:t> Package Version: docker-1.8.2-10.el7.centos.x86_64</a:t>
            </a:r>
          </a:p>
          <a:p>
            <a:pPr algn="l"/>
            <a:r>
              <a:rPr lang="en-US" altLang="ko-KR" dirty="0">
                <a:latin typeface="+mn-ea"/>
              </a:rPr>
              <a:t> Go version:   go1.4.2</a:t>
            </a:r>
          </a:p>
          <a:p>
            <a:pPr algn="l"/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commit:   a01dc02/1.8.2</a:t>
            </a:r>
          </a:p>
          <a:p>
            <a:pPr algn="l"/>
            <a:r>
              <a:rPr lang="en-US" altLang="ko-KR" dirty="0">
                <a:latin typeface="+mn-ea"/>
              </a:rPr>
              <a:t> Built:        </a:t>
            </a:r>
          </a:p>
          <a:p>
            <a:pPr algn="l"/>
            <a:r>
              <a:rPr lang="en-US" altLang="ko-KR" dirty="0">
                <a:latin typeface="+mn-ea"/>
              </a:rPr>
              <a:t> OS/Arch:      </a:t>
            </a:r>
            <a:r>
              <a:rPr lang="en-US" altLang="ko-KR" dirty="0" err="1">
                <a:latin typeface="+mn-ea"/>
              </a:rPr>
              <a:t>linux</a:t>
            </a:r>
            <a:r>
              <a:rPr lang="en-US" altLang="ko-KR" dirty="0">
                <a:latin typeface="+mn-ea"/>
              </a:rPr>
              <a:t>/amd64</a:t>
            </a:r>
          </a:p>
          <a:p>
            <a:pPr algn="l"/>
            <a:endParaRPr lang="en-US" altLang="ko-KR" dirty="0">
              <a:latin typeface="+mn-ea"/>
            </a:endParaRPr>
          </a:p>
          <a:p>
            <a:pPr algn="l"/>
            <a:r>
              <a:rPr lang="en-US" altLang="ko-KR" dirty="0">
                <a:latin typeface="+mn-ea"/>
              </a:rPr>
              <a:t>Server:</a:t>
            </a:r>
          </a:p>
          <a:p>
            <a:pPr algn="l"/>
            <a:r>
              <a:rPr lang="en-US" altLang="ko-KR" dirty="0">
                <a:latin typeface="+mn-ea"/>
              </a:rPr>
              <a:t> Version:      1.8.2-el7.centos</a:t>
            </a:r>
          </a:p>
          <a:p>
            <a:pPr algn="l"/>
            <a:r>
              <a:rPr lang="en-US" altLang="ko-KR" dirty="0">
                <a:latin typeface="+mn-ea"/>
              </a:rPr>
              <a:t> API version:  1.20</a:t>
            </a:r>
          </a:p>
          <a:p>
            <a:pPr algn="l"/>
            <a:r>
              <a:rPr lang="en-US" altLang="ko-KR" dirty="0">
                <a:latin typeface="+mn-ea"/>
              </a:rPr>
              <a:t> Package Version: </a:t>
            </a:r>
          </a:p>
          <a:p>
            <a:pPr algn="l"/>
            <a:r>
              <a:rPr lang="en-US" altLang="ko-KR" dirty="0">
                <a:latin typeface="+mn-ea"/>
              </a:rPr>
              <a:t> Go version:   go1.4.2</a:t>
            </a:r>
          </a:p>
          <a:p>
            <a:pPr algn="l"/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commit:   a01dc02/1.8.2</a:t>
            </a:r>
          </a:p>
          <a:p>
            <a:pPr algn="l"/>
            <a:r>
              <a:rPr lang="en-US" altLang="ko-KR" dirty="0">
                <a:latin typeface="+mn-ea"/>
              </a:rPr>
              <a:t> Built:        </a:t>
            </a:r>
          </a:p>
          <a:p>
            <a:pPr algn="l"/>
            <a:r>
              <a:rPr lang="en-US" altLang="ko-KR" dirty="0">
                <a:latin typeface="+mn-ea"/>
              </a:rPr>
              <a:t> OS/Arch:      </a:t>
            </a:r>
            <a:r>
              <a:rPr lang="en-US" altLang="ko-KR" dirty="0" err="1">
                <a:latin typeface="+mn-ea"/>
              </a:rPr>
              <a:t>linux</a:t>
            </a:r>
            <a:r>
              <a:rPr lang="en-US" altLang="ko-KR" dirty="0">
                <a:latin typeface="+mn-ea"/>
              </a:rPr>
              <a:t>/amd64</a:t>
            </a:r>
          </a:p>
        </p:txBody>
      </p:sp>
    </p:spTree>
    <p:extLst>
      <p:ext uri="{BB962C8B-B14F-4D97-AF65-F5344CB8AC3E}">
        <p14:creationId xmlns:p14="http://schemas.microsoft.com/office/powerpoint/2010/main" val="14034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</a:t>
            </a:r>
            <a:r>
              <a:rPr lang="ko-KR" altLang="en-US" sz="1800" b="1" dirty="0" smtClean="0">
                <a:latin typeface="+mn-ea"/>
              </a:rPr>
              <a:t>서비스 </a:t>
            </a:r>
            <a:r>
              <a:rPr lang="en-US" altLang="ko-KR" sz="1800" b="1" dirty="0" smtClean="0">
                <a:latin typeface="+mn-ea"/>
              </a:rPr>
              <a:t>scale in/out </a:t>
            </a:r>
            <a:r>
              <a:rPr lang="ko-KR" altLang="en-US" sz="1800" b="1" dirty="0" smtClean="0">
                <a:latin typeface="+mn-ea"/>
              </a:rPr>
              <a:t> </a:t>
            </a:r>
            <a:endParaRPr lang="en-US" altLang="ko-KR" sz="1800" b="1" dirty="0" smtClean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scale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helloworld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=5</a:t>
            </a:r>
          </a:p>
          <a:p>
            <a:pPr algn="l"/>
            <a:r>
              <a:rPr lang="en-US" altLang="ko-KR" sz="1000" dirty="0" err="1">
                <a:latin typeface="+mn-ea"/>
              </a:rPr>
              <a:t>helloworld</a:t>
            </a:r>
            <a:r>
              <a:rPr lang="en-US" altLang="ko-KR" sz="1000" dirty="0">
                <a:latin typeface="+mn-ea"/>
              </a:rPr>
              <a:t> scaled to 5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ls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NAME        REPLICAS  IMAGE   COMMAND</a:t>
            </a:r>
          </a:p>
          <a:p>
            <a:pPr algn="l"/>
            <a:r>
              <a:rPr lang="en-US" altLang="ko-KR" sz="1000" dirty="0">
                <a:latin typeface="+mn-ea"/>
              </a:rPr>
              <a:t>c70c04hnm8db  </a:t>
            </a:r>
            <a:r>
              <a:rPr lang="en-US" altLang="ko-KR" sz="1000" dirty="0" err="1">
                <a:latin typeface="+mn-ea"/>
              </a:rPr>
              <a:t>helloworld</a:t>
            </a:r>
            <a:r>
              <a:rPr lang="en-US" altLang="ko-KR" sz="1000" dirty="0">
                <a:latin typeface="+mn-ea"/>
              </a:rPr>
              <a:t>  1/5       alpine  ping docker.com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ls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NAME        REPLICAS  IMAGE   COMMAND</a:t>
            </a:r>
          </a:p>
          <a:p>
            <a:pPr algn="l"/>
            <a:r>
              <a:rPr lang="en-US" altLang="ko-KR" sz="1000" dirty="0">
                <a:latin typeface="+mn-ea"/>
              </a:rPr>
              <a:t>c70c04hnm8db  </a:t>
            </a:r>
            <a:r>
              <a:rPr lang="en-US" altLang="ko-KR" sz="1000" dirty="0" err="1">
                <a:latin typeface="+mn-ea"/>
              </a:rPr>
              <a:t>helloworld</a:t>
            </a:r>
            <a:r>
              <a:rPr lang="en-US" altLang="ko-KR" sz="1000" dirty="0">
                <a:latin typeface="+mn-ea"/>
              </a:rPr>
              <a:t>  5/5       alpine  ping docker.com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helloworld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             NAME          IMAGE   NODE                   DESIRED STATE  CURRENT STATE           ERROR</a:t>
            </a:r>
          </a:p>
          <a:p>
            <a:pPr algn="l"/>
            <a:r>
              <a:rPr lang="en-US" altLang="ko-KR" sz="1000" dirty="0">
                <a:latin typeface="+mn-ea"/>
              </a:rPr>
              <a:t>cfti19gs24162gskwsb8d8ce8  helloworld.1  alpine  q-nimi-os01.novalocal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4 minutes ago</a:t>
            </a:r>
          </a:p>
          <a:p>
            <a:pPr algn="l"/>
            <a:r>
              <a:rPr lang="en-US" altLang="ko-KR" sz="1000" dirty="0">
                <a:latin typeface="+mn-ea"/>
              </a:rPr>
              <a:t>936b92hxl74iewrfd7en4e9h7  helloworld.2  alpine  q-nimi-os01.novalocal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39 seconds ago</a:t>
            </a:r>
          </a:p>
          <a:p>
            <a:pPr algn="l"/>
            <a:r>
              <a:rPr lang="en-US" altLang="ko-KR" sz="1000" dirty="0">
                <a:latin typeface="+mn-ea"/>
              </a:rPr>
              <a:t>ditus1sj837z3baqlss8gbteo  helloworld.3  alpine  q-nimi-os01.novalocal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40 seconds ago</a:t>
            </a:r>
          </a:p>
          <a:p>
            <a:pPr algn="l"/>
            <a:r>
              <a:rPr lang="en-US" altLang="ko-KR" sz="1000" dirty="0">
                <a:latin typeface="+mn-ea"/>
              </a:rPr>
              <a:t>ensas0dpw7db4j0eybwv5okdn  helloworld.4  alpine  q-chog-os01          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33 seconds ago</a:t>
            </a:r>
          </a:p>
          <a:p>
            <a:pPr algn="l"/>
            <a:r>
              <a:rPr lang="en-US" altLang="ko-KR" sz="1000" dirty="0">
                <a:latin typeface="+mn-ea"/>
              </a:rPr>
              <a:t>b5g255loaxz5dggwv00nlvq6m  helloworld.5  alpine  q-chog-os01          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33 seconds </a:t>
            </a:r>
            <a:r>
              <a:rPr lang="en-US" altLang="ko-KR" sz="1000" dirty="0" smtClean="0">
                <a:latin typeface="+mn-ea"/>
              </a:rPr>
              <a:t>ago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[root@q-chog-os01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CONTAINER ID        IMAGE               COMMAND             CREATED              STATUS              PORTS               NAMES</a:t>
            </a:r>
          </a:p>
          <a:p>
            <a:pPr algn="l"/>
            <a:r>
              <a:rPr lang="en-US" altLang="ko-KR" sz="1000" dirty="0">
                <a:latin typeface="+mn-ea"/>
              </a:rPr>
              <a:t>3ce6f428dbe7        </a:t>
            </a:r>
            <a:r>
              <a:rPr lang="en-US" altLang="ko-KR" sz="1000" dirty="0" err="1">
                <a:latin typeface="+mn-ea"/>
              </a:rPr>
              <a:t>alpine:latest</a:t>
            </a:r>
            <a:r>
              <a:rPr lang="en-US" altLang="ko-KR" sz="1000" dirty="0">
                <a:latin typeface="+mn-ea"/>
              </a:rPr>
              <a:t>       "ping docker.com"   About a minute ago   Up About a minute                       helloworld.5.b5g255loaxz5dggwv00nlvq6m</a:t>
            </a:r>
          </a:p>
          <a:p>
            <a:pPr algn="l"/>
            <a:r>
              <a:rPr lang="en-US" altLang="ko-KR" sz="1000" dirty="0">
                <a:latin typeface="+mn-ea"/>
              </a:rPr>
              <a:t>618976f3ac0b        </a:t>
            </a:r>
            <a:r>
              <a:rPr lang="en-US" altLang="ko-KR" sz="1000" dirty="0" err="1">
                <a:latin typeface="+mn-ea"/>
              </a:rPr>
              <a:t>alpine:latest</a:t>
            </a:r>
            <a:r>
              <a:rPr lang="en-US" altLang="ko-KR" sz="1000" dirty="0">
                <a:latin typeface="+mn-ea"/>
              </a:rPr>
              <a:t>       "ping docker.com"   About a minute ago   Up About a minute                       helloworld.4.ensas0dpw7db4j0eybwv5okdn</a:t>
            </a: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>
                <a:latin typeface="+mn-ea"/>
              </a:rPr>
              <a:t>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rm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helloworld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 err="1">
                <a:latin typeface="+mn-ea"/>
              </a:rPr>
              <a:t>helloworld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helloworld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Error: No such service: </a:t>
            </a:r>
            <a:r>
              <a:rPr lang="en-US" altLang="ko-KR" sz="1000" dirty="0" err="1">
                <a:latin typeface="+mn-ea"/>
              </a:rPr>
              <a:t>helloworld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CONTAINER ID        IMAGE                COMMAND             CREATED             STATUS              PORTS                  NAMES</a:t>
            </a:r>
          </a:p>
          <a:p>
            <a:pPr algn="l"/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927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8371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swarm </a:t>
            </a:r>
            <a:r>
              <a:rPr lang="ko-KR" altLang="en-US" sz="1800" b="1" dirty="0" smtClean="0">
                <a:latin typeface="+mn-ea"/>
                <a:ea typeface="+mn-ea"/>
              </a:rPr>
              <a:t>롤링업데이트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>
                <a:latin typeface="+mn-ea"/>
              </a:rPr>
              <a:t>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create --replicas 3 --name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redis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--update-delay 10s redis:3.0.6</a:t>
            </a:r>
          </a:p>
          <a:p>
            <a:pPr algn="l"/>
            <a:r>
              <a:rPr lang="en-US" altLang="ko-KR" sz="1000" dirty="0">
                <a:latin typeface="+mn-ea"/>
              </a:rPr>
              <a:t>bh80nzttj8pubruf9qsd3v6i0</a:t>
            </a: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>
                <a:latin typeface="+mn-ea"/>
              </a:rPr>
              <a:t>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ls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NAME   REPLICAS  IMAGE        COMMAND</a:t>
            </a:r>
          </a:p>
          <a:p>
            <a:pPr algn="l"/>
            <a:r>
              <a:rPr lang="en-US" altLang="ko-KR" sz="1000" dirty="0">
                <a:latin typeface="+mn-ea"/>
              </a:rPr>
              <a:t>bh80nzttj8pu  </a:t>
            </a:r>
            <a:r>
              <a:rPr lang="en-US" altLang="ko-KR" sz="1000" dirty="0" err="1">
                <a:latin typeface="+mn-ea"/>
              </a:rPr>
              <a:t>redis</a:t>
            </a:r>
            <a:r>
              <a:rPr lang="en-US" altLang="ko-KR" sz="1000" dirty="0">
                <a:latin typeface="+mn-ea"/>
              </a:rPr>
              <a:t>  0/3       redis:3.0.6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redis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             NAME     IMAGE        NODE                   DESIRED STATE  CURRENT STATE             ERROR</a:t>
            </a:r>
          </a:p>
          <a:p>
            <a:pPr algn="l"/>
            <a:r>
              <a:rPr lang="en-US" altLang="ko-KR" sz="1000" dirty="0">
                <a:latin typeface="+mn-ea"/>
              </a:rPr>
              <a:t>1kmsv53nyvdatqfcc8afv53kk  redis.1  redis:3.0.6  q-nimi-os01.novalocal  Running        Preparing 17 seconds ago</a:t>
            </a:r>
          </a:p>
          <a:p>
            <a:pPr algn="l"/>
            <a:r>
              <a:rPr lang="en-US" altLang="ko-KR" sz="1000" dirty="0">
                <a:latin typeface="+mn-ea"/>
              </a:rPr>
              <a:t>3pbw4sadfrh2yg7g7ihsoz8qh  redis.2  redis:3.0.6  q-chog-os01            Running        Preparing 13 seconds ago</a:t>
            </a:r>
          </a:p>
          <a:p>
            <a:pPr algn="l"/>
            <a:r>
              <a:rPr lang="en-US" altLang="ko-KR" sz="1000" dirty="0">
                <a:latin typeface="+mn-ea"/>
              </a:rPr>
              <a:t>6jdy66cbfkebazqaakwpzfpg4  redis.3  redis:3.0.6  q-chog-os01            Running        Preparing 13 seconds ago</a:t>
            </a: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inspect --pretty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redis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ID:             bh80nzttj8pubruf9qsd3v6i0</a:t>
            </a:r>
          </a:p>
          <a:p>
            <a:pPr algn="l"/>
            <a:r>
              <a:rPr lang="en-US" altLang="ko-KR" sz="1000" dirty="0">
                <a:latin typeface="+mn-ea"/>
              </a:rPr>
              <a:t>Name:           </a:t>
            </a:r>
            <a:r>
              <a:rPr lang="en-US" altLang="ko-KR" sz="1000" dirty="0" err="1">
                <a:latin typeface="+mn-ea"/>
              </a:rPr>
              <a:t>redis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Mode:           Replicated</a:t>
            </a:r>
          </a:p>
          <a:p>
            <a:pPr algn="l"/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Replicas:      3</a:t>
            </a:r>
          </a:p>
          <a:p>
            <a:pPr algn="l"/>
            <a:r>
              <a:rPr lang="en-US" altLang="ko-KR" sz="1000" dirty="0">
                <a:latin typeface="+mn-ea"/>
              </a:rPr>
              <a:t>Placement:</a:t>
            </a:r>
          </a:p>
          <a:p>
            <a:pPr algn="l"/>
            <a:r>
              <a:rPr lang="en-US" altLang="ko-KR" sz="1000" dirty="0" err="1">
                <a:latin typeface="+mn-ea"/>
              </a:rPr>
              <a:t>UpdateConfig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algn="l"/>
            <a:r>
              <a:rPr lang="en-US" altLang="ko-KR" sz="1000" dirty="0">
                <a:latin typeface="+mn-ea"/>
              </a:rPr>
              <a:t> Parallelism:   1</a:t>
            </a:r>
          </a:p>
          <a:p>
            <a:pPr algn="l"/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Delay:         10s</a:t>
            </a:r>
          </a:p>
          <a:p>
            <a:pPr algn="l"/>
            <a:r>
              <a:rPr lang="en-US" altLang="ko-KR" sz="1000" dirty="0">
                <a:latin typeface="+mn-ea"/>
              </a:rPr>
              <a:t> On failure:    pause</a:t>
            </a:r>
          </a:p>
          <a:p>
            <a:pPr algn="l"/>
            <a:r>
              <a:rPr lang="en-US" altLang="ko-KR" sz="1000" dirty="0" err="1">
                <a:latin typeface="+mn-ea"/>
              </a:rPr>
              <a:t>ContainerSpec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Image:         redis:3.0.6</a:t>
            </a:r>
          </a:p>
          <a:p>
            <a:pPr algn="l"/>
            <a:r>
              <a:rPr lang="en-US" altLang="ko-KR" sz="1000" dirty="0">
                <a:latin typeface="+mn-ea"/>
              </a:rPr>
              <a:t>Resources: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update --image redis:3.0.7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redis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 err="1">
                <a:latin typeface="+mn-ea"/>
              </a:rPr>
              <a:t>redis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redis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             NAME         IMAGE        NODE                   DESIRED STATE  CURRENT STATE                ERROR</a:t>
            </a:r>
          </a:p>
          <a:p>
            <a:pPr algn="l"/>
            <a:r>
              <a:rPr lang="en-US" altLang="ko-KR" sz="1000" dirty="0">
                <a:latin typeface="+mn-ea"/>
              </a:rPr>
              <a:t>e1k2u0smg5stbhmq9qanyahyz  redis.1      redis:3.0.7  q-nimi-os01.novalocal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2 minutes ago</a:t>
            </a:r>
          </a:p>
          <a:p>
            <a:pPr algn="l"/>
            <a:r>
              <a:rPr lang="en-US" altLang="ko-KR" sz="1000" dirty="0">
                <a:latin typeface="+mn-ea"/>
              </a:rPr>
              <a:t>1kmsv53nyvdatqfcc8afv53kk   \_ redis.1  redis:3.0.6  q-nimi-os01.novalocal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2 minutes ago</a:t>
            </a:r>
          </a:p>
          <a:p>
            <a:pPr algn="l"/>
            <a:r>
              <a:rPr lang="en-US" altLang="ko-KR" sz="1000" dirty="0">
                <a:latin typeface="+mn-ea"/>
              </a:rPr>
              <a:t>648sq454x3g4ppp8cgzt3ht8c  redis.2      redis:3.0.7  q-nimi-os01.novalocal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about a minute ago</a:t>
            </a:r>
          </a:p>
          <a:p>
            <a:pPr algn="l"/>
            <a:r>
              <a:rPr lang="en-US" altLang="ko-KR" sz="1000" dirty="0">
                <a:latin typeface="+mn-ea"/>
              </a:rPr>
              <a:t>3pbw4sadfrh2yg7g7ihsoz8qh   \_ redis.2  redis:3.0.6  q-chog-os01          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about a minute ago</a:t>
            </a:r>
          </a:p>
          <a:p>
            <a:pPr algn="l"/>
            <a:r>
              <a:rPr lang="en-US" altLang="ko-KR" sz="1000" dirty="0">
                <a:latin typeface="+mn-ea"/>
              </a:rPr>
              <a:t>8t0rdgvhe3frwcpamxopogpxz  redis.3      redis:3.0.7  q-chog-os01          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about a minute ago</a:t>
            </a:r>
          </a:p>
          <a:p>
            <a:pPr algn="l"/>
            <a:r>
              <a:rPr lang="en-US" altLang="ko-KR" sz="1000" dirty="0">
                <a:latin typeface="+mn-ea"/>
              </a:rPr>
              <a:t>6jdy66cbfkebazqaakwpzfpg4   \_ redis.3  redis:3.0.6  q-chog-os01          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about a minute ago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inspect --pretty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redis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ID:             bh80nzttj8pubruf9qsd3v6i0</a:t>
            </a:r>
          </a:p>
          <a:p>
            <a:pPr algn="l"/>
            <a:r>
              <a:rPr lang="en-US" altLang="ko-KR" sz="1000" dirty="0">
                <a:latin typeface="+mn-ea"/>
              </a:rPr>
              <a:t>Name:           </a:t>
            </a:r>
            <a:r>
              <a:rPr lang="en-US" altLang="ko-KR" sz="1000" dirty="0" err="1">
                <a:latin typeface="+mn-ea"/>
              </a:rPr>
              <a:t>redis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Mode:           Replicated</a:t>
            </a:r>
          </a:p>
          <a:p>
            <a:pPr algn="l"/>
            <a:r>
              <a:rPr lang="en-US" altLang="ko-KR" sz="1000" dirty="0">
                <a:latin typeface="+mn-ea"/>
              </a:rPr>
              <a:t> Replicas:      3</a:t>
            </a:r>
          </a:p>
          <a:p>
            <a:pPr algn="l"/>
            <a:r>
              <a:rPr lang="en-US" altLang="ko-KR" sz="1000" dirty="0">
                <a:latin typeface="+mn-ea"/>
              </a:rPr>
              <a:t>Update status: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State:         completed</a:t>
            </a:r>
          </a:p>
          <a:p>
            <a:pPr algn="l"/>
            <a:r>
              <a:rPr lang="en-US" altLang="ko-KR" sz="1000" dirty="0">
                <a:latin typeface="+mn-ea"/>
              </a:rPr>
              <a:t> Started:       2 minutes ago</a:t>
            </a:r>
          </a:p>
          <a:p>
            <a:pPr algn="l"/>
            <a:r>
              <a:rPr lang="en-US" altLang="ko-KR" sz="1000" dirty="0">
                <a:latin typeface="+mn-ea"/>
              </a:rPr>
              <a:t> Completed:     about a minute ago</a:t>
            </a:r>
          </a:p>
          <a:p>
            <a:pPr algn="l"/>
            <a:r>
              <a:rPr lang="en-US" altLang="ko-KR" sz="1000" dirty="0">
                <a:latin typeface="+mn-ea"/>
              </a:rPr>
              <a:t> Message:       update completed</a:t>
            </a:r>
          </a:p>
          <a:p>
            <a:pPr algn="l"/>
            <a:r>
              <a:rPr lang="en-US" altLang="ko-KR" sz="1000" dirty="0">
                <a:latin typeface="+mn-ea"/>
              </a:rPr>
              <a:t>Placement:</a:t>
            </a:r>
          </a:p>
          <a:p>
            <a:pPr algn="l"/>
            <a:r>
              <a:rPr lang="en-US" altLang="ko-KR" sz="1000" dirty="0" err="1">
                <a:latin typeface="+mn-ea"/>
              </a:rPr>
              <a:t>UpdateConfig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Parallelism:   1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Delay:         10s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On failure:    pause</a:t>
            </a:r>
          </a:p>
          <a:p>
            <a:pPr algn="l"/>
            <a:r>
              <a:rPr lang="en-US" altLang="ko-KR" sz="1000" dirty="0" err="1">
                <a:latin typeface="+mn-ea"/>
              </a:rPr>
              <a:t>ContainerSpec</a:t>
            </a:r>
            <a:r>
              <a:rPr lang="en-US" altLang="ko-KR" sz="1000" dirty="0">
                <a:latin typeface="+mn-ea"/>
              </a:rPr>
              <a:t>:</a:t>
            </a:r>
          </a:p>
          <a:p>
            <a:pPr algn="l"/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Image:         redis:3.0.7</a:t>
            </a:r>
          </a:p>
          <a:p>
            <a:pPr algn="l"/>
            <a:r>
              <a:rPr lang="en-US" altLang="ko-KR" sz="1000" dirty="0">
                <a:latin typeface="+mn-ea"/>
              </a:rPr>
              <a:t>Resources</a:t>
            </a:r>
            <a:r>
              <a:rPr lang="en-US" altLang="ko-KR" sz="1000" dirty="0" smtClean="0">
                <a:latin typeface="+mn-ea"/>
              </a:rPr>
              <a:t>:</a:t>
            </a:r>
            <a:endParaRPr lang="en-US" altLang="ko-KR" sz="1000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13362" y="3006353"/>
            <a:ext cx="52197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ko-KR" altLang="en-US" sz="1400" dirty="0" smtClean="0">
                <a:latin typeface="+mn-ea"/>
                <a:ea typeface="+mn-ea"/>
              </a:rPr>
              <a:t>롤링업데이트 순서</a:t>
            </a:r>
            <a:endParaRPr lang="en-US" altLang="ko-KR" sz="1400" dirty="0" smtClean="0">
              <a:latin typeface="+mn-ea"/>
              <a:ea typeface="+mn-ea"/>
            </a:endParaRPr>
          </a:p>
          <a:p>
            <a:pPr algn="l"/>
            <a:r>
              <a:rPr lang="en-US" altLang="ko-KR" dirty="0" smtClean="0"/>
              <a:t>◦</a:t>
            </a:r>
            <a:r>
              <a:rPr lang="en-US" altLang="ko-KR" dirty="0"/>
              <a:t>Stop the first task.</a:t>
            </a:r>
          </a:p>
          <a:p>
            <a:pPr algn="l"/>
            <a:r>
              <a:rPr lang="en-US" altLang="ko-KR" dirty="0"/>
              <a:t>◦Schedule update for the stopped task.</a:t>
            </a:r>
          </a:p>
          <a:p>
            <a:pPr algn="l"/>
            <a:r>
              <a:rPr lang="en-US" altLang="ko-KR" dirty="0"/>
              <a:t>◦Start the container for the updated task.</a:t>
            </a:r>
          </a:p>
          <a:p>
            <a:pPr algn="l"/>
            <a:r>
              <a:rPr lang="en-US" altLang="ko-KR" dirty="0"/>
              <a:t>◦If the update to a task returns RUNNING, wait for the specified delay period then start the next task.</a:t>
            </a:r>
          </a:p>
          <a:p>
            <a:pPr algn="l"/>
            <a:r>
              <a:rPr lang="en-US" altLang="ko-KR" dirty="0"/>
              <a:t>◦If, at any time during the update, a task returns FAILED, pause the update</a:t>
            </a:r>
          </a:p>
        </p:txBody>
      </p:sp>
    </p:spTree>
    <p:extLst>
      <p:ext uri="{BB962C8B-B14F-4D97-AF65-F5344CB8AC3E}">
        <p14:creationId xmlns:p14="http://schemas.microsoft.com/office/powerpoint/2010/main" val="142083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swarm </a:t>
            </a:r>
            <a:r>
              <a:rPr lang="ko-KR" altLang="en-US" sz="1800" b="1" dirty="0" smtClean="0">
                <a:latin typeface="+mn-ea"/>
                <a:ea typeface="+mn-ea"/>
              </a:rPr>
              <a:t>롤백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update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–rollback –update-delay 0s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redis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현재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버젼에서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지원하지 않음 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dirty="0" smtClean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[[</a:t>
            </a:r>
            <a:r>
              <a:rPr lang="en-US" altLang="ko-KR" sz="1000" dirty="0" err="1">
                <a:latin typeface="+mn-ea"/>
              </a:rPr>
              <a:t>root@localhost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update --image redis:3.0.6 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redis</a:t>
            </a:r>
            <a:endParaRPr lang="en-US" altLang="ko-KR" sz="1000" b="1" dirty="0" smtClean="0">
              <a:solidFill>
                <a:srgbClr val="FF0000"/>
              </a:solidFill>
              <a:latin typeface="+mn-ea"/>
            </a:endParaRP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 smtClean="0">
                <a:latin typeface="+mn-ea"/>
              </a:rPr>
              <a:t>[</a:t>
            </a:r>
            <a:r>
              <a:rPr lang="en-US" altLang="ko-KR" sz="1000" dirty="0" err="1">
                <a:latin typeface="+mn-ea"/>
              </a:rPr>
              <a:t>root@localhost</a:t>
            </a:r>
            <a:r>
              <a:rPr lang="en-US" altLang="ko-KR" sz="1000" dirty="0">
                <a:latin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redis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             NAME         IMAGE        NODE                   DESIRED STATE  CURRENT STATE                    ERROR</a:t>
            </a:r>
          </a:p>
          <a:p>
            <a:pPr algn="l"/>
            <a:r>
              <a:rPr lang="en-US" altLang="ko-KR" sz="1000" dirty="0">
                <a:latin typeface="+mn-ea"/>
              </a:rPr>
              <a:t>c1m2k6k3nr634rcb9dotqy6e6  redis.1      redis:3.0.6  </a:t>
            </a:r>
            <a:r>
              <a:rPr lang="en-US" altLang="ko-KR" sz="1000" dirty="0" err="1">
                <a:latin typeface="+mn-ea"/>
              </a:rPr>
              <a:t>localhost.localdomain</a:t>
            </a:r>
            <a:r>
              <a:rPr lang="en-US" altLang="ko-KR" sz="1000" dirty="0">
                <a:latin typeface="+mn-ea"/>
              </a:rPr>
              <a:t>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less than a second ago</a:t>
            </a:r>
          </a:p>
          <a:p>
            <a:pPr algn="l"/>
            <a:r>
              <a:rPr lang="en-US" altLang="ko-KR" sz="1000" dirty="0">
                <a:latin typeface="+mn-ea"/>
              </a:rPr>
              <a:t>6uh033p3xivn2bixnnynbyci0   \_ redis.1  redis:3.0.7  </a:t>
            </a:r>
            <a:r>
              <a:rPr lang="en-US" altLang="ko-KR" sz="1000" dirty="0" err="1">
                <a:latin typeface="+mn-ea"/>
              </a:rPr>
              <a:t>localhost.localdomain</a:t>
            </a:r>
            <a:r>
              <a:rPr lang="en-US" altLang="ko-KR" sz="1000" dirty="0">
                <a:latin typeface="+mn-ea"/>
              </a:rPr>
              <a:t>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3 minutes ago</a:t>
            </a:r>
          </a:p>
          <a:p>
            <a:pPr algn="l"/>
            <a:r>
              <a:rPr lang="en-US" altLang="ko-KR" sz="1000" dirty="0">
                <a:latin typeface="+mn-ea"/>
              </a:rPr>
              <a:t>bhoe1djpmmi09rp7m63bs7we9   \_ redis.1  redis:3.0.6  </a:t>
            </a:r>
            <a:r>
              <a:rPr lang="en-US" altLang="ko-KR" sz="1000" dirty="0" err="1">
                <a:latin typeface="+mn-ea"/>
              </a:rPr>
              <a:t>localhost.localdomain</a:t>
            </a:r>
            <a:r>
              <a:rPr lang="en-US" altLang="ko-KR" sz="1000" dirty="0">
                <a:latin typeface="+mn-ea"/>
              </a:rPr>
              <a:t>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less than a second ago</a:t>
            </a:r>
          </a:p>
          <a:p>
            <a:pPr algn="l"/>
            <a:r>
              <a:rPr lang="en-US" altLang="ko-KR" sz="1000" dirty="0">
                <a:latin typeface="+mn-ea"/>
              </a:rPr>
              <a:t>65c0gibce87e94m2fjd2dfqzt  redis.2      redis:3.0.6  </a:t>
            </a:r>
            <a:r>
              <a:rPr lang="en-US" altLang="ko-KR" sz="1000" dirty="0" err="1">
                <a:latin typeface="+mn-ea"/>
              </a:rPr>
              <a:t>localhost.localdomain</a:t>
            </a:r>
            <a:r>
              <a:rPr lang="en-US" altLang="ko-KR" sz="1000" dirty="0">
                <a:latin typeface="+mn-ea"/>
              </a:rPr>
              <a:t>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2 minutes ago</a:t>
            </a:r>
          </a:p>
          <a:p>
            <a:pPr algn="l"/>
            <a:r>
              <a:rPr lang="en-US" altLang="ko-KR" sz="1000" dirty="0">
                <a:latin typeface="+mn-ea"/>
              </a:rPr>
              <a:t>9stbxsswvn8278wzr16a9uujy   \_ redis.2  redis:3.0.7  </a:t>
            </a:r>
            <a:r>
              <a:rPr lang="en-US" altLang="ko-KR" sz="1000" dirty="0" err="1">
                <a:latin typeface="+mn-ea"/>
              </a:rPr>
              <a:t>localhost.localdomain</a:t>
            </a:r>
            <a:r>
              <a:rPr lang="en-US" altLang="ko-KR" sz="1000" dirty="0">
                <a:latin typeface="+mn-ea"/>
              </a:rPr>
              <a:t>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less than a second ago</a:t>
            </a:r>
          </a:p>
          <a:p>
            <a:pPr algn="l"/>
            <a:r>
              <a:rPr lang="en-US" altLang="ko-KR" sz="1000" dirty="0">
                <a:latin typeface="+mn-ea"/>
              </a:rPr>
              <a:t>2iop3zgsxzh48x9hmvlbaniwf   \_ redis.2  redis:3.0.6  </a:t>
            </a:r>
            <a:r>
              <a:rPr lang="en-US" altLang="ko-KR" sz="1000" dirty="0" err="1">
                <a:latin typeface="+mn-ea"/>
              </a:rPr>
              <a:t>localhost.localdomain</a:t>
            </a:r>
            <a:r>
              <a:rPr lang="en-US" altLang="ko-KR" sz="1000" dirty="0">
                <a:latin typeface="+mn-ea"/>
              </a:rPr>
              <a:t>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8 minutes ago</a:t>
            </a:r>
          </a:p>
          <a:p>
            <a:pPr algn="l"/>
            <a:r>
              <a:rPr lang="en-US" altLang="ko-KR" sz="1000" dirty="0">
                <a:latin typeface="+mn-ea"/>
              </a:rPr>
              <a:t>0uxz5gkh673jkxs7tyrwmt78e  redis.3      redis:3.0.6  </a:t>
            </a:r>
            <a:r>
              <a:rPr lang="en-US" altLang="ko-KR" sz="1000" dirty="0" err="1">
                <a:latin typeface="+mn-ea"/>
              </a:rPr>
              <a:t>localhost.localdomain</a:t>
            </a:r>
            <a:r>
              <a:rPr lang="en-US" altLang="ko-KR" sz="1000" dirty="0">
                <a:latin typeface="+mn-ea"/>
              </a:rPr>
              <a:t>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less than a second ago</a:t>
            </a:r>
          </a:p>
          <a:p>
            <a:pPr algn="l"/>
            <a:r>
              <a:rPr lang="en-US" altLang="ko-KR" sz="1000" dirty="0">
                <a:latin typeface="+mn-ea"/>
              </a:rPr>
              <a:t>b9qqjxntca64p747pt130wlrp   \_ redis.3  redis:3.0.7  </a:t>
            </a:r>
            <a:r>
              <a:rPr lang="en-US" altLang="ko-KR" sz="1000" dirty="0" err="1">
                <a:latin typeface="+mn-ea"/>
              </a:rPr>
              <a:t>localhost.localdomain</a:t>
            </a:r>
            <a:r>
              <a:rPr lang="en-US" altLang="ko-KR" sz="1000" dirty="0">
                <a:latin typeface="+mn-ea"/>
              </a:rPr>
              <a:t>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2 minutes ago</a:t>
            </a:r>
          </a:p>
          <a:p>
            <a:pPr algn="l"/>
            <a:r>
              <a:rPr lang="en-US" altLang="ko-KR" sz="1000" dirty="0">
                <a:latin typeface="+mn-ea"/>
              </a:rPr>
              <a:t>68l0vuyxl8gosyr6z2e68w7gv   \_ redis.3  redis:3.0.6  </a:t>
            </a:r>
            <a:r>
              <a:rPr lang="en-US" altLang="ko-KR" sz="1000" dirty="0" err="1">
                <a:latin typeface="+mn-ea"/>
              </a:rPr>
              <a:t>localhost.localdomain</a:t>
            </a:r>
            <a:r>
              <a:rPr lang="en-US" altLang="ko-KR" sz="1000" dirty="0">
                <a:latin typeface="+mn-ea"/>
              </a:rPr>
              <a:t>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8 minutes </a:t>
            </a:r>
            <a:r>
              <a:rPr lang="en-US" altLang="ko-KR" sz="1000" dirty="0" smtClean="0">
                <a:latin typeface="+mn-ea"/>
              </a:rPr>
              <a:t>ago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200" dirty="0">
                <a:latin typeface="+mn-ea"/>
                <a:ea typeface="+mn-ea"/>
              </a:rPr>
              <a:t>※ </a:t>
            </a:r>
            <a:r>
              <a:rPr lang="en-US" altLang="ko-KR" sz="1200" dirty="0" err="1">
                <a:latin typeface="+mn-ea"/>
                <a:ea typeface="+mn-ea"/>
              </a:rPr>
              <a:t>Docker</a:t>
            </a:r>
            <a:r>
              <a:rPr lang="en-US" altLang="ko-KR" sz="1200" dirty="0">
                <a:latin typeface="+mn-ea"/>
                <a:ea typeface="+mn-ea"/>
              </a:rPr>
              <a:t> 17.04 </a:t>
            </a:r>
            <a:r>
              <a:rPr lang="ko-KR" altLang="en-US" sz="1200" dirty="0" smtClean="0">
                <a:latin typeface="+mn-ea"/>
                <a:ea typeface="+mn-ea"/>
              </a:rPr>
              <a:t>이상에서 </a:t>
            </a:r>
            <a:r>
              <a:rPr lang="ko-KR" altLang="en-US" sz="1200" dirty="0">
                <a:latin typeface="+mn-ea"/>
                <a:ea typeface="+mn-ea"/>
              </a:rPr>
              <a:t>서비스 업데이트를 </a:t>
            </a:r>
            <a:r>
              <a:rPr lang="ko-KR" altLang="en-US" sz="1200" dirty="0" smtClean="0">
                <a:latin typeface="+mn-ea"/>
                <a:ea typeface="+mn-ea"/>
              </a:rPr>
              <a:t>성공하지 못할 </a:t>
            </a:r>
            <a:r>
              <a:rPr lang="ko-KR" altLang="en-US" sz="1200" dirty="0">
                <a:latin typeface="+mn-ea"/>
                <a:ea typeface="+mn-ea"/>
              </a:rPr>
              <a:t>경우 자동으로 </a:t>
            </a:r>
            <a:r>
              <a:rPr lang="ko-KR" altLang="en-US" sz="1200" dirty="0" err="1">
                <a:latin typeface="+mn-ea"/>
                <a:ea typeface="+mn-ea"/>
              </a:rPr>
              <a:t>롤백되도록</a:t>
            </a:r>
            <a:r>
              <a:rPr lang="ko-KR" altLang="en-US" sz="1200" dirty="0">
                <a:latin typeface="+mn-ea"/>
                <a:ea typeface="+mn-ea"/>
              </a:rPr>
              <a:t> 서비스를 구성 할 수 있습니다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52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790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drain </a:t>
            </a:r>
          </a:p>
          <a:p>
            <a:pPr algn="l"/>
            <a:r>
              <a:rPr lang="en-US" altLang="ko-KR" sz="1000" dirty="0">
                <a:latin typeface="+mn-ea"/>
              </a:rPr>
              <a:t>[[root@q-nimi-os01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node update --availability drain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q-chog-os01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 drain(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유지보수모드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로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변경시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 자동으로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Active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에 새로 생성됨 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q-chog-os01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node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ls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               HOSTNAME               STATUS  AVAILABILITY  MANAGER STATUS</a:t>
            </a:r>
          </a:p>
          <a:p>
            <a:pPr algn="l"/>
            <a:r>
              <a:rPr lang="en-US" altLang="ko-KR" sz="1000" dirty="0">
                <a:latin typeface="+mn-ea"/>
              </a:rPr>
              <a:t>5ppmtqkq7dydqxutnmre1dstb *  q-nimi-os01.novalocal  Ready   Active        Leader</a:t>
            </a:r>
          </a:p>
          <a:p>
            <a:pPr algn="l"/>
            <a:r>
              <a:rPr lang="en-US" altLang="ko-KR" sz="1000" dirty="0">
                <a:latin typeface="+mn-ea"/>
              </a:rPr>
              <a:t>f3pn6ydb9ri4542abotc6nq3c    q-chog-os01            Ready 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Drain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redis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             NAME         IMAGE        NODE                   DESIRED STATE  CURRENT STATE            ERROR</a:t>
            </a:r>
          </a:p>
          <a:p>
            <a:pPr algn="l"/>
            <a:r>
              <a:rPr lang="en-US" altLang="ko-KR" sz="1000" dirty="0">
                <a:latin typeface="+mn-ea"/>
              </a:rPr>
              <a:t>e1k2u0smg5stbhmq9qanyahyz  redis.1      redis:3.0.7  q-nimi-os01.novalocal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29 hours ago</a:t>
            </a:r>
          </a:p>
          <a:p>
            <a:pPr algn="l"/>
            <a:r>
              <a:rPr lang="en-US" altLang="ko-KR" sz="1000" dirty="0">
                <a:latin typeface="+mn-ea"/>
              </a:rPr>
              <a:t>1kmsv53nyvdatqfcc8afv53kk   \_ redis.1  redis:3.0.6  q-nimi-os01.novalocal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29 hours ago</a:t>
            </a:r>
          </a:p>
          <a:p>
            <a:pPr algn="l"/>
            <a:r>
              <a:rPr lang="en-US" altLang="ko-KR" sz="1000" dirty="0">
                <a:latin typeface="+mn-ea"/>
              </a:rPr>
              <a:t>648sq454x3g4ppp8cgzt3ht8c  redis.2      redis:3.0.7  q-nimi-os01.novalocal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29 hours ago</a:t>
            </a:r>
          </a:p>
          <a:p>
            <a:pPr algn="l"/>
            <a:r>
              <a:rPr lang="en-US" altLang="ko-KR" sz="1000" dirty="0">
                <a:latin typeface="+mn-ea"/>
              </a:rPr>
              <a:t>3pbw4sadfrh2yg7g7ihsoz8qh   \_ redis.2  redis:3.0.6  q-chog-os01          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29 hours ago</a:t>
            </a:r>
          </a:p>
          <a:p>
            <a:pPr algn="l"/>
            <a:r>
              <a:rPr lang="en-US" altLang="ko-KR" sz="1000" dirty="0">
                <a:latin typeface="+mn-ea"/>
              </a:rPr>
              <a:t>bggik0yxocpytpzxygrtw322g  redis.3      redis:3.0.7  q-nimi-os01.novalocal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16 seconds ago</a:t>
            </a:r>
          </a:p>
          <a:p>
            <a:pPr algn="l"/>
            <a:r>
              <a:rPr lang="en-US" altLang="ko-KR" sz="1000" dirty="0">
                <a:latin typeface="+mn-ea"/>
              </a:rPr>
              <a:t>8t0rdgvhe3frwcpamxopogpxz   \_ redis.3  redis:3.0.7  q-chog-os01          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14 seconds ago</a:t>
            </a:r>
          </a:p>
          <a:p>
            <a:pPr algn="l"/>
            <a:r>
              <a:rPr lang="en-US" altLang="ko-KR" sz="1000" dirty="0">
                <a:latin typeface="+mn-ea"/>
              </a:rPr>
              <a:t>6jdy66cbfkebazqaakwpzfpg4   \_ redis.3  redis:3.0.6  q-chog-os01          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29 hours ago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node inspect --pretty q-chog-os01</a:t>
            </a:r>
          </a:p>
          <a:p>
            <a:pPr algn="l"/>
            <a:r>
              <a:rPr lang="en-US" altLang="ko-KR" sz="1000" dirty="0">
                <a:latin typeface="+mn-ea"/>
              </a:rPr>
              <a:t>ID:                     f3pn6ydb9ri4542abotc6nq3c</a:t>
            </a:r>
          </a:p>
          <a:p>
            <a:pPr algn="l"/>
            <a:r>
              <a:rPr lang="en-US" altLang="ko-KR" sz="1000" dirty="0">
                <a:latin typeface="+mn-ea"/>
              </a:rPr>
              <a:t>Hostname:               q-chog-os01</a:t>
            </a:r>
          </a:p>
          <a:p>
            <a:pPr algn="l"/>
            <a:r>
              <a:rPr lang="en-US" altLang="ko-KR" sz="1000" dirty="0">
                <a:latin typeface="+mn-ea"/>
              </a:rPr>
              <a:t>Joined at:              2017-05-28 04:28:30.849298826 +0000 </a:t>
            </a:r>
            <a:r>
              <a:rPr lang="en-US" altLang="ko-KR" sz="1000" dirty="0" err="1">
                <a:latin typeface="+mn-ea"/>
              </a:rPr>
              <a:t>utc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Status:</a:t>
            </a:r>
          </a:p>
          <a:p>
            <a:pPr algn="l"/>
            <a:r>
              <a:rPr lang="en-US" altLang="ko-KR" sz="1000" dirty="0">
                <a:latin typeface="+mn-ea"/>
              </a:rPr>
              <a:t> State:                 Ready</a:t>
            </a:r>
          </a:p>
          <a:p>
            <a:pPr algn="l"/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Availability:          Drain</a:t>
            </a:r>
          </a:p>
          <a:p>
            <a:pPr algn="l"/>
            <a:r>
              <a:rPr lang="en-US" altLang="ko-KR" sz="1000" dirty="0">
                <a:latin typeface="+mn-ea"/>
              </a:rPr>
              <a:t>Platform:</a:t>
            </a:r>
          </a:p>
          <a:p>
            <a:pPr algn="l"/>
            <a:r>
              <a:rPr lang="en-US" altLang="ko-KR" sz="1000" dirty="0">
                <a:latin typeface="+mn-ea"/>
              </a:rPr>
              <a:t> Operating System:      </a:t>
            </a:r>
            <a:r>
              <a:rPr lang="en-US" altLang="ko-KR" sz="1000" dirty="0" err="1">
                <a:latin typeface="+mn-ea"/>
              </a:rPr>
              <a:t>linux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 Architecture:          x86_64</a:t>
            </a:r>
          </a:p>
          <a:p>
            <a:pPr algn="l"/>
            <a:r>
              <a:rPr lang="en-US" altLang="ko-KR" sz="1000" dirty="0">
                <a:latin typeface="+mn-ea"/>
              </a:rPr>
              <a:t>Resources:</a:t>
            </a:r>
          </a:p>
          <a:p>
            <a:pPr algn="l"/>
            <a:r>
              <a:rPr lang="en-US" altLang="ko-KR" sz="1000" dirty="0">
                <a:latin typeface="+mn-ea"/>
              </a:rPr>
              <a:t> CPUs:                  2</a:t>
            </a:r>
          </a:p>
          <a:p>
            <a:pPr algn="l"/>
            <a:r>
              <a:rPr lang="en-US" altLang="ko-KR" sz="1000" dirty="0">
                <a:latin typeface="+mn-ea"/>
              </a:rPr>
              <a:t> Memory:                3.702 </a:t>
            </a:r>
            <a:r>
              <a:rPr lang="en-US" altLang="ko-KR" sz="1000" dirty="0" err="1">
                <a:latin typeface="+mn-ea"/>
              </a:rPr>
              <a:t>GiB</a:t>
            </a:r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Plugins:</a:t>
            </a:r>
          </a:p>
          <a:p>
            <a:pPr algn="l"/>
            <a:r>
              <a:rPr lang="en-US" altLang="ko-KR" sz="1000" dirty="0">
                <a:latin typeface="+mn-ea"/>
              </a:rPr>
              <a:t>  Network:              bridge, host, null, overlay</a:t>
            </a:r>
          </a:p>
          <a:p>
            <a:pPr algn="l"/>
            <a:r>
              <a:rPr lang="en-US" altLang="ko-KR" sz="1000" dirty="0">
                <a:latin typeface="+mn-ea"/>
              </a:rPr>
              <a:t>  Volume:               local</a:t>
            </a:r>
          </a:p>
          <a:p>
            <a:pPr algn="l"/>
            <a:r>
              <a:rPr lang="en-US" altLang="ko-KR" sz="1000" dirty="0">
                <a:latin typeface="+mn-ea"/>
              </a:rPr>
              <a:t>Engine Version:         </a:t>
            </a:r>
            <a:r>
              <a:rPr lang="en-US" altLang="ko-KR" sz="1000" dirty="0" smtClean="0">
                <a:latin typeface="+mn-ea"/>
              </a:rPr>
              <a:t>1.12.6</a:t>
            </a:r>
          </a:p>
          <a:p>
            <a:pPr algn="l"/>
            <a:endParaRPr lang="en-US" altLang="ko-KR" sz="1000" dirty="0"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node update --availability active q-chog-os01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q-chog-os01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node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ls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               HOSTNAME               STATUS  AVAILABILITY  MANAGER STATUS</a:t>
            </a:r>
          </a:p>
          <a:p>
            <a:pPr algn="l"/>
            <a:r>
              <a:rPr lang="en-US" altLang="ko-KR" sz="1000" dirty="0">
                <a:latin typeface="+mn-ea"/>
              </a:rPr>
              <a:t>5ppmtqkq7dydqxutnmre1dstb *  q-nimi-os01.novalocal  Ready   Active        Leader</a:t>
            </a:r>
          </a:p>
          <a:p>
            <a:pPr algn="l"/>
            <a:r>
              <a:rPr lang="en-US" altLang="ko-KR" sz="1000" dirty="0">
                <a:latin typeface="+mn-ea"/>
              </a:rPr>
              <a:t>f3pn6ydb9ri4542abotc6nq3c    q-chog-os01           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Ready   Active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redis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             NAME         IMAGE        NODE                   DESIRED STATE  CURRENT STATE           ERROR</a:t>
            </a:r>
          </a:p>
          <a:p>
            <a:pPr algn="l"/>
            <a:r>
              <a:rPr lang="en-US" altLang="ko-KR" sz="1000" dirty="0">
                <a:latin typeface="+mn-ea"/>
              </a:rPr>
              <a:t>e1k2u0smg5stbhmq9qanyahyz  redis.1      redis:3.0.7  q-nimi-os01.novalocal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29 hours ago</a:t>
            </a:r>
          </a:p>
          <a:p>
            <a:pPr algn="l"/>
            <a:r>
              <a:rPr lang="en-US" altLang="ko-KR" sz="1000" dirty="0">
                <a:latin typeface="+mn-ea"/>
              </a:rPr>
              <a:t>1kmsv53nyvdatqfcc8afv53kk   \_ redis.1  redis:3.0.6  q-nimi-os01.novalocal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29 hours ago</a:t>
            </a:r>
          </a:p>
          <a:p>
            <a:pPr algn="l"/>
            <a:r>
              <a:rPr lang="en-US" altLang="ko-KR" sz="1000" dirty="0">
                <a:latin typeface="+mn-ea"/>
              </a:rPr>
              <a:t>648sq454x3g4ppp8cgzt3ht8c  redis.2      redis:3.0.7  q-nimi-os01.novalocal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29 hours ago</a:t>
            </a:r>
          </a:p>
          <a:p>
            <a:pPr algn="l"/>
            <a:r>
              <a:rPr lang="en-US" altLang="ko-KR" sz="1000" dirty="0">
                <a:latin typeface="+mn-ea"/>
              </a:rPr>
              <a:t>3pbw4sadfrh2yg7g7ihsoz8qh   \_ redis.2  redis:3.0.6  q-chog-os01          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29 hours ago</a:t>
            </a:r>
          </a:p>
          <a:p>
            <a:pPr algn="l"/>
            <a:r>
              <a:rPr lang="en-US" altLang="ko-KR" sz="1000" dirty="0">
                <a:latin typeface="+mn-ea"/>
              </a:rPr>
              <a:t>bggik0yxocpytpzxygrtw322g  redis.3      redis:3.0.7  q-nimi-os01.novalocal  Running        </a:t>
            </a:r>
            <a:r>
              <a:rPr lang="en-US" altLang="ko-KR" sz="1000" dirty="0" err="1">
                <a:latin typeface="+mn-ea"/>
              </a:rPr>
              <a:t>Running</a:t>
            </a:r>
            <a:r>
              <a:rPr lang="en-US" altLang="ko-KR" sz="1000" dirty="0">
                <a:latin typeface="+mn-ea"/>
              </a:rPr>
              <a:t> 3 minutes ago</a:t>
            </a:r>
          </a:p>
          <a:p>
            <a:pPr algn="l"/>
            <a:r>
              <a:rPr lang="en-US" altLang="ko-KR" sz="1000" dirty="0">
                <a:latin typeface="+mn-ea"/>
              </a:rPr>
              <a:t>8t0rdgvhe3frwcpamxopogpxz   \_ redis.3  redis:3.0.7  q-chog-os01          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3 minutes ago</a:t>
            </a:r>
          </a:p>
          <a:p>
            <a:pPr algn="l"/>
            <a:r>
              <a:rPr lang="en-US" altLang="ko-KR" sz="1000" dirty="0">
                <a:latin typeface="+mn-ea"/>
              </a:rPr>
              <a:t>6jdy66cbfkebazqaakwpzfpg4   \_ redis.3  redis:3.0.6  q-chog-os01            Shutdown       </a:t>
            </a:r>
            <a:r>
              <a:rPr lang="en-US" altLang="ko-KR" sz="1000" dirty="0" err="1">
                <a:latin typeface="+mn-ea"/>
              </a:rPr>
              <a:t>Shutdown</a:t>
            </a:r>
            <a:r>
              <a:rPr lang="en-US" altLang="ko-KR" sz="1000" dirty="0">
                <a:latin typeface="+mn-ea"/>
              </a:rPr>
              <a:t> 29 hours ago</a:t>
            </a:r>
          </a:p>
          <a:p>
            <a:pPr algn="l"/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104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283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routing mesh </a:t>
            </a:r>
          </a:p>
          <a:p>
            <a:pPr algn="l"/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   </a:t>
            </a:r>
            <a:r>
              <a:rPr lang="en-US" altLang="ko-KR" sz="1400" dirty="0" smtClean="0">
                <a:latin typeface="+mn-ea"/>
                <a:ea typeface="+mn-ea"/>
              </a:rPr>
              <a:t>routing mesh</a:t>
            </a:r>
            <a:r>
              <a:rPr lang="ko-KR" altLang="en-US" sz="1400" dirty="0" smtClean="0">
                <a:latin typeface="+mn-ea"/>
                <a:ea typeface="+mn-ea"/>
              </a:rPr>
              <a:t>는 들어오는 모든 요청을 사용 가능한 </a:t>
            </a:r>
            <a:r>
              <a:rPr lang="ko-KR" altLang="en-US" sz="1400" dirty="0" err="1" smtClean="0">
                <a:latin typeface="+mn-ea"/>
                <a:ea typeface="+mn-ea"/>
              </a:rPr>
              <a:t>노드에서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r>
              <a:rPr lang="en-US" altLang="ko-KR" sz="1400" dirty="0" smtClean="0">
                <a:latin typeface="+mn-ea"/>
                <a:ea typeface="+mn-ea"/>
              </a:rPr>
              <a:t>publish port</a:t>
            </a:r>
            <a:r>
              <a:rPr lang="ko-KR" altLang="en-US" sz="1400" dirty="0" smtClean="0">
                <a:latin typeface="+mn-ea"/>
                <a:ea typeface="+mn-ea"/>
              </a:rPr>
              <a:t>통해 </a:t>
            </a:r>
            <a:r>
              <a:rPr lang="en-US" altLang="ko-KR" sz="1400" dirty="0" err="1" smtClean="0">
                <a:latin typeface="+mn-ea"/>
                <a:ea typeface="+mn-ea"/>
              </a:rPr>
              <a:t>activce</a:t>
            </a:r>
            <a:r>
              <a:rPr lang="en-US" altLang="ko-KR" sz="1400" dirty="0" smtClean="0">
                <a:latin typeface="+mn-ea"/>
                <a:ea typeface="+mn-ea"/>
              </a:rPr>
              <a:t> </a:t>
            </a:r>
            <a:r>
              <a:rPr lang="ko-KR" altLang="en-US" sz="1400" dirty="0" smtClean="0">
                <a:latin typeface="+mn-ea"/>
                <a:ea typeface="+mn-ea"/>
              </a:rPr>
              <a:t>컨테이너로 </a:t>
            </a:r>
            <a:r>
              <a:rPr lang="ko-KR" altLang="en-US" sz="1400" dirty="0" err="1" smtClean="0">
                <a:latin typeface="+mn-ea"/>
                <a:ea typeface="+mn-ea"/>
              </a:rPr>
              <a:t>라우팅</a:t>
            </a:r>
            <a:endParaRPr lang="en-US" altLang="ko-KR" sz="1400" dirty="0" smtClean="0">
              <a:latin typeface="+mn-ea"/>
              <a:ea typeface="+mn-ea"/>
            </a:endParaRPr>
          </a:p>
          <a:p>
            <a:pPr algn="l"/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en-US" altLang="ko-KR" sz="1400" dirty="0" smtClean="0">
                <a:latin typeface="+mn-ea"/>
                <a:ea typeface="+mn-ea"/>
              </a:rPr>
              <a:t>   ingress network</a:t>
            </a:r>
            <a:r>
              <a:rPr lang="ko-KR" altLang="en-US" sz="1400" dirty="0" smtClean="0">
                <a:latin typeface="+mn-ea"/>
                <a:ea typeface="+mn-ea"/>
              </a:rPr>
              <a:t>로 </a:t>
            </a:r>
            <a:r>
              <a:rPr lang="en-US" altLang="ko-KR" sz="1400" dirty="0" smtClean="0">
                <a:latin typeface="+mn-ea"/>
                <a:ea typeface="+mn-ea"/>
              </a:rPr>
              <a:t>TCP, TCP/UDP, UDP</a:t>
            </a:r>
            <a:r>
              <a:rPr lang="ko-KR" altLang="en-US" sz="1400" dirty="0" smtClean="0">
                <a:latin typeface="+mn-ea"/>
                <a:ea typeface="+mn-ea"/>
              </a:rPr>
              <a:t>등을 </a:t>
            </a:r>
            <a:r>
              <a:rPr lang="ko-KR" altLang="en-US" sz="1400" dirty="0" err="1" smtClean="0">
                <a:latin typeface="+mn-ea"/>
                <a:ea typeface="+mn-ea"/>
              </a:rPr>
              <a:t>매칭가능하며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r>
              <a:rPr lang="ko-KR" altLang="en-US" sz="1400" dirty="0" err="1" smtClean="0">
                <a:latin typeface="+mn-ea"/>
                <a:ea typeface="+mn-ea"/>
              </a:rPr>
              <a:t>로드밸런싱을</a:t>
            </a:r>
            <a:r>
              <a:rPr lang="ko-KR" altLang="en-US" sz="1400" dirty="0" smtClean="0">
                <a:latin typeface="+mn-ea"/>
                <a:ea typeface="+mn-ea"/>
              </a:rPr>
              <a:t> 위해 </a:t>
            </a:r>
            <a:r>
              <a:rPr lang="en-US" altLang="ko-KR" sz="1400" dirty="0" err="1" smtClean="0">
                <a:latin typeface="+mn-ea"/>
                <a:ea typeface="+mn-ea"/>
              </a:rPr>
              <a:t>HAProxy</a:t>
            </a:r>
            <a:r>
              <a:rPr lang="ko-KR" altLang="en-US" sz="1400" dirty="0" smtClean="0">
                <a:latin typeface="+mn-ea"/>
                <a:ea typeface="+mn-ea"/>
              </a:rPr>
              <a:t>등을 일반적으로 사용</a:t>
            </a:r>
            <a:endParaRPr lang="en-US" altLang="ko-KR" sz="1400" dirty="0" smtClean="0">
              <a:latin typeface="+mn-ea"/>
              <a:ea typeface="+mn-ea"/>
            </a:endParaRPr>
          </a:p>
          <a:p>
            <a:pPr algn="l"/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en-US" altLang="ko-KR" sz="1400" dirty="0" smtClean="0">
                <a:latin typeface="+mn-ea"/>
                <a:ea typeface="+mn-ea"/>
              </a:rPr>
              <a:t>   </a:t>
            </a:r>
            <a:r>
              <a:rPr lang="ko-KR" altLang="en-US" sz="1400" dirty="0" smtClean="0">
                <a:latin typeface="+mn-ea"/>
                <a:ea typeface="+mn-ea"/>
              </a:rPr>
              <a:t>모든 </a:t>
            </a:r>
            <a:r>
              <a:rPr lang="ko-KR" altLang="en-US" sz="1400" dirty="0" err="1" smtClean="0">
                <a:latin typeface="+mn-ea"/>
                <a:ea typeface="+mn-ea"/>
              </a:rPr>
              <a:t>노드는</a:t>
            </a:r>
            <a:r>
              <a:rPr lang="ko-KR" altLang="en-US" sz="1400" dirty="0" smtClean="0">
                <a:latin typeface="+mn-ea"/>
                <a:ea typeface="+mn-ea"/>
              </a:rPr>
              <a:t> 사전에 다음 </a:t>
            </a:r>
            <a:r>
              <a:rPr lang="en-US" altLang="ko-KR" sz="1400" dirty="0" smtClean="0">
                <a:latin typeface="+mn-ea"/>
                <a:ea typeface="+mn-ea"/>
              </a:rPr>
              <a:t>port</a:t>
            </a:r>
            <a:r>
              <a:rPr lang="ko-KR" altLang="en-US" sz="1400" dirty="0" smtClean="0">
                <a:latin typeface="+mn-ea"/>
                <a:ea typeface="+mn-ea"/>
              </a:rPr>
              <a:t>가 </a:t>
            </a:r>
            <a:r>
              <a:rPr lang="en-US" altLang="ko-KR" sz="1400" dirty="0" smtClean="0">
                <a:latin typeface="+mn-ea"/>
                <a:ea typeface="+mn-ea"/>
              </a:rPr>
              <a:t>open</a:t>
            </a:r>
            <a:r>
              <a:rPr lang="ko-KR" altLang="en-US" sz="1400" dirty="0" smtClean="0">
                <a:latin typeface="+mn-ea"/>
                <a:ea typeface="+mn-ea"/>
              </a:rPr>
              <a:t>되 </a:t>
            </a:r>
            <a:r>
              <a:rPr lang="ko-KR" altLang="en-US" sz="1400" dirty="0" err="1" smtClean="0">
                <a:latin typeface="+mn-ea"/>
                <a:ea typeface="+mn-ea"/>
              </a:rPr>
              <a:t>있어야함</a:t>
            </a:r>
            <a:r>
              <a:rPr lang="ko-KR" altLang="en-US" sz="1400" dirty="0" smtClean="0">
                <a:latin typeface="+mn-ea"/>
                <a:ea typeface="+mn-ea"/>
              </a:rPr>
              <a:t> </a:t>
            </a:r>
            <a:endParaRPr lang="en-US" altLang="ko-KR" sz="1400" dirty="0">
              <a:latin typeface="+mn-ea"/>
              <a:ea typeface="+mn-ea"/>
            </a:endParaRPr>
          </a:p>
          <a:p>
            <a:pPr algn="l"/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    •Port 7946 TCP/UDP for container network discovery.</a:t>
            </a:r>
          </a:p>
          <a:p>
            <a:pPr algn="l"/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</a:rPr>
              <a:t>    •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Port 4789 UDP for the container ingress network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</a:rPr>
              <a:t> service create --name my-web --publish 8080:80 --replicas 2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</a:rPr>
              <a:t>nginx</a:t>
            </a:r>
            <a:endParaRPr lang="en-US" altLang="ko-KR" sz="1000" b="1" dirty="0">
              <a:solidFill>
                <a:srgbClr val="FF0000"/>
              </a:solidFill>
              <a:latin typeface="맑은 고딕"/>
            </a:endParaRP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1olnzmxhlry7e1sm5e33jzns2</a:t>
            </a:r>
          </a:p>
          <a:p>
            <a:pPr algn="l"/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[ [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</a:rPr>
              <a:t> my-web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ID                         NAME      IMAGE  NODE         DESIRED STATE  CURRENT STATE          ERROR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4jrwgxfaamympp5nc1i6wof4n  my-web.1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nginx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 q-chog-os01  Running 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Running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8 seconds ago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49ewqbgprtmck6hy7kq17ilc6  my-web.2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nginx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 q-chog-os01  Running        </a:t>
            </a:r>
            <a:r>
              <a:rPr lang="en-US" altLang="ko-KR" sz="1000" dirty="0" err="1">
                <a:solidFill>
                  <a:srgbClr val="000000"/>
                </a:solidFill>
                <a:latin typeface="맑은 고딕"/>
              </a:rPr>
              <a:t>Running</a:t>
            </a: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 7 seconds 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ago</a:t>
            </a:r>
            <a:endParaRPr lang="en-US" altLang="ko-KR" sz="1000" dirty="0">
              <a:solidFill>
                <a:srgbClr val="000000"/>
              </a:solidFill>
              <a:latin typeface="맑은 고딕"/>
            </a:endParaRP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</a:rPr>
              <a:t> service inspect --format="{{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</a:rPr>
              <a:t>json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</a:rPr>
              <a:t> .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/>
              </a:rPr>
              <a:t>Endpoint.Spec.Ports</a:t>
            </a:r>
            <a:r>
              <a:rPr lang="en-US" altLang="ko-KR" sz="1000" b="1" dirty="0">
                <a:solidFill>
                  <a:srgbClr val="FF0000"/>
                </a:solidFill>
                <a:latin typeface="맑은 고딕"/>
              </a:rPr>
              <a:t>}}" my-web</a:t>
            </a:r>
          </a:p>
          <a:p>
            <a:pPr algn="l"/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[{"Protocol":"tcp","TargetPort":80,"PublishedPort":8080}]</a:t>
            </a:r>
          </a:p>
          <a:p>
            <a:pPr algn="l"/>
            <a:endParaRPr lang="en-US" altLang="ko-KR" sz="1000" dirty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6" name="Picture 2" descr="C:\Users\user\Desktop\ingress-l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90" y="3705923"/>
            <a:ext cx="5184576" cy="340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 bwMode="auto">
          <a:xfrm>
            <a:off x="5544530" y="5158285"/>
            <a:ext cx="216024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5544530" y="6750769"/>
            <a:ext cx="216024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위쪽/아래쪽 화살표 6"/>
          <p:cNvSpPr/>
          <p:nvPr/>
        </p:nvSpPr>
        <p:spPr bwMode="auto">
          <a:xfrm>
            <a:off x="6624650" y="5158285"/>
            <a:ext cx="252028" cy="1592484"/>
          </a:xfrm>
          <a:prstGeom prst="upDownArrow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883467" y="5785250"/>
            <a:ext cx="21602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600" b="1" kern="0" dirty="0" err="1" smtClean="0">
                <a:latin typeface="+mn-lt"/>
                <a:ea typeface="+mn-ea"/>
              </a:rPr>
              <a:t>docker</a:t>
            </a:r>
            <a:r>
              <a:rPr lang="en-US" altLang="ko-KR" sz="1600" b="1" kern="0" dirty="0" smtClean="0">
                <a:latin typeface="+mn-lt"/>
                <a:ea typeface="+mn-ea"/>
              </a:rPr>
              <a:t> routing mesh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3708326" y="3798441"/>
            <a:ext cx="3996444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위쪽/아래쪽 화살표 12"/>
          <p:cNvSpPr/>
          <p:nvPr/>
        </p:nvSpPr>
        <p:spPr bwMode="auto">
          <a:xfrm>
            <a:off x="5868566" y="3798441"/>
            <a:ext cx="252028" cy="1359844"/>
          </a:xfrm>
          <a:prstGeom prst="upDownArrow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120594" y="4309086"/>
            <a:ext cx="21602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lang="en-US" altLang="ko-KR" sz="1600" b="1" kern="0" noProof="0" dirty="0" smtClean="0">
                <a:latin typeface="+mn-lt"/>
                <a:ea typeface="+mn-ea"/>
              </a:rPr>
              <a:t>HA proxy</a:t>
            </a:r>
            <a:endParaRPr kumimoji="1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12682" y="3085674"/>
            <a:ext cx="3960440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900" dirty="0"/>
              <a:t>global</a:t>
            </a:r>
          </a:p>
          <a:p>
            <a:pPr algn="l"/>
            <a:r>
              <a:rPr lang="en-US" altLang="ko-KR" sz="900" dirty="0"/>
              <a:t>        log /</a:t>
            </a:r>
            <a:r>
              <a:rPr lang="en-US" altLang="ko-KR" sz="900" dirty="0" err="1"/>
              <a:t>dev</a:t>
            </a:r>
            <a:r>
              <a:rPr lang="en-US" altLang="ko-KR" sz="900" dirty="0"/>
              <a:t>/log    local0</a:t>
            </a:r>
          </a:p>
          <a:p>
            <a:pPr algn="l"/>
            <a:r>
              <a:rPr lang="en-US" altLang="ko-KR" sz="900" dirty="0"/>
              <a:t>        log /</a:t>
            </a:r>
            <a:r>
              <a:rPr lang="en-US" altLang="ko-KR" sz="900" dirty="0" err="1"/>
              <a:t>dev</a:t>
            </a:r>
            <a:r>
              <a:rPr lang="en-US" altLang="ko-KR" sz="900" dirty="0"/>
              <a:t>/log    local1 notice</a:t>
            </a:r>
          </a:p>
          <a:p>
            <a:pPr algn="l"/>
            <a:r>
              <a:rPr lang="en-US" altLang="ko-KR" sz="900" dirty="0"/>
              <a:t>...snip...</a:t>
            </a:r>
          </a:p>
          <a:p>
            <a:pPr algn="l"/>
            <a:endParaRPr lang="en-US" altLang="ko-KR" sz="900" dirty="0"/>
          </a:p>
          <a:p>
            <a:pPr algn="l"/>
            <a:r>
              <a:rPr lang="en-US" altLang="ko-KR" sz="900" dirty="0"/>
              <a:t># Configure </a:t>
            </a:r>
            <a:r>
              <a:rPr lang="en-US" altLang="ko-KR" sz="900" dirty="0" err="1"/>
              <a:t>HAProxy</a:t>
            </a:r>
            <a:r>
              <a:rPr lang="en-US" altLang="ko-KR" sz="900" dirty="0"/>
              <a:t> to listen on port 80</a:t>
            </a:r>
          </a:p>
          <a:p>
            <a:pPr algn="l"/>
            <a:r>
              <a:rPr lang="en-US" altLang="ko-KR" sz="900" dirty="0"/>
              <a:t>frontend </a:t>
            </a:r>
            <a:r>
              <a:rPr lang="en-US" altLang="ko-KR" sz="900" dirty="0" err="1"/>
              <a:t>http_front</a:t>
            </a:r>
            <a:endParaRPr lang="en-US" altLang="ko-KR" sz="900" dirty="0"/>
          </a:p>
          <a:p>
            <a:pPr algn="l"/>
            <a:r>
              <a:rPr lang="en-US" altLang="ko-KR" sz="900" dirty="0"/>
              <a:t>   bind *:80</a:t>
            </a:r>
          </a:p>
          <a:p>
            <a:pPr algn="l"/>
            <a:r>
              <a:rPr lang="en-US" altLang="ko-KR" sz="900" dirty="0"/>
              <a:t>   stats </a:t>
            </a:r>
            <a:r>
              <a:rPr lang="en-US" altLang="ko-KR" sz="900" dirty="0" err="1"/>
              <a:t>uri</a:t>
            </a:r>
            <a:r>
              <a:rPr lang="en-US" altLang="ko-KR" sz="900" dirty="0"/>
              <a:t> /</a:t>
            </a:r>
            <a:r>
              <a:rPr lang="en-US" altLang="ko-KR" sz="900" dirty="0" err="1"/>
              <a:t>haproxy?stats</a:t>
            </a:r>
            <a:endParaRPr lang="en-US" altLang="ko-KR" sz="900" dirty="0"/>
          </a:p>
          <a:p>
            <a:pPr algn="l"/>
            <a:r>
              <a:rPr lang="en-US" altLang="ko-KR" sz="900" dirty="0"/>
              <a:t>   </a:t>
            </a:r>
            <a:r>
              <a:rPr lang="en-US" altLang="ko-KR" sz="900" dirty="0" err="1"/>
              <a:t>default_backend</a:t>
            </a:r>
            <a:r>
              <a:rPr lang="en-US" altLang="ko-KR" sz="900" dirty="0"/>
              <a:t> </a:t>
            </a:r>
            <a:r>
              <a:rPr lang="en-US" altLang="ko-KR" sz="900" dirty="0" err="1"/>
              <a:t>http_back</a:t>
            </a:r>
            <a:endParaRPr lang="en-US" altLang="ko-KR" sz="900" dirty="0"/>
          </a:p>
          <a:p>
            <a:pPr algn="l"/>
            <a:endParaRPr lang="en-US" altLang="ko-KR" sz="900" dirty="0"/>
          </a:p>
          <a:p>
            <a:pPr algn="l"/>
            <a:r>
              <a:rPr lang="en-US" altLang="ko-KR" sz="900" dirty="0"/>
              <a:t># Configure </a:t>
            </a:r>
            <a:r>
              <a:rPr lang="en-US" altLang="ko-KR" sz="900" dirty="0" err="1"/>
              <a:t>HAProxy</a:t>
            </a:r>
            <a:r>
              <a:rPr lang="en-US" altLang="ko-KR" sz="900" dirty="0"/>
              <a:t> to route requests to swarm nodes on port 8080</a:t>
            </a:r>
          </a:p>
          <a:p>
            <a:pPr algn="l"/>
            <a:r>
              <a:rPr lang="en-US" altLang="ko-KR" sz="900" dirty="0"/>
              <a:t>backend </a:t>
            </a:r>
            <a:r>
              <a:rPr lang="en-US" altLang="ko-KR" sz="900" dirty="0" err="1"/>
              <a:t>http_back</a:t>
            </a:r>
            <a:endParaRPr lang="en-US" altLang="ko-KR" sz="900" dirty="0"/>
          </a:p>
          <a:p>
            <a:pPr algn="l"/>
            <a:r>
              <a:rPr lang="en-US" altLang="ko-KR" sz="900" dirty="0"/>
              <a:t>   balance </a:t>
            </a:r>
            <a:r>
              <a:rPr lang="en-US" altLang="ko-KR" sz="900" dirty="0" err="1"/>
              <a:t>roundrobin</a:t>
            </a:r>
            <a:endParaRPr lang="en-US" altLang="ko-KR" sz="900" dirty="0"/>
          </a:p>
          <a:p>
            <a:pPr algn="l"/>
            <a:r>
              <a:rPr lang="en-US" altLang="ko-KR" sz="900" dirty="0"/>
              <a:t>   server node1 192.168.99.100:8080 check</a:t>
            </a:r>
          </a:p>
          <a:p>
            <a:pPr algn="l"/>
            <a:r>
              <a:rPr lang="en-US" altLang="ko-KR" sz="900" dirty="0"/>
              <a:t>   server node2 192.168.99.101:8080 check</a:t>
            </a:r>
          </a:p>
          <a:p>
            <a:pPr algn="l"/>
            <a:r>
              <a:rPr lang="en-US" altLang="ko-KR" sz="900" dirty="0"/>
              <a:t>   server node3 192.168.99.102:8080 check</a:t>
            </a:r>
          </a:p>
        </p:txBody>
      </p:sp>
    </p:spTree>
    <p:extLst>
      <p:ext uri="{BB962C8B-B14F-4D97-AF65-F5344CB8AC3E}">
        <p14:creationId xmlns:p14="http://schemas.microsoft.com/office/powerpoint/2010/main" val="392875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swarm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swarm global 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create --mode=global --name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prometheus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prom/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prometheus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</a:p>
          <a:p>
            <a:pPr algn="l"/>
            <a:r>
              <a:rPr lang="en-US" altLang="ko-KR" sz="1000" dirty="0">
                <a:latin typeface="+mn-ea"/>
              </a:rPr>
              <a:t>8rt6pnjaw2ma2jbx9dady54es</a:t>
            </a:r>
          </a:p>
          <a:p>
            <a:pPr algn="l"/>
            <a:r>
              <a:rPr lang="en-US" altLang="ko-KR" sz="1000" dirty="0">
                <a:latin typeface="+mn-ea"/>
              </a:rPr>
              <a:t>[root@q-nimi-os01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service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ps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</a:rPr>
              <a:t>prometheus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  <a:p>
            <a:pPr algn="l"/>
            <a:r>
              <a:rPr lang="en-US" altLang="ko-KR" sz="1000" dirty="0">
                <a:latin typeface="+mn-ea"/>
              </a:rPr>
              <a:t>ID                         NAME            IMAGE            NODE                   DESIRED STA         TE  CURRENT STATE            ERROR</a:t>
            </a:r>
          </a:p>
          <a:p>
            <a:pPr algn="l"/>
            <a:r>
              <a:rPr lang="en-US" altLang="ko-KR" sz="1000" dirty="0">
                <a:latin typeface="+mn-ea"/>
              </a:rPr>
              <a:t>dmu0v9ck6ux0e2ifbswol75ee  </a:t>
            </a:r>
            <a:r>
              <a:rPr lang="en-US" altLang="ko-KR" sz="1000" dirty="0" err="1">
                <a:latin typeface="+mn-ea"/>
              </a:rPr>
              <a:t>prometheus</a:t>
            </a:r>
            <a:r>
              <a:rPr lang="en-US" altLang="ko-KR" sz="1000" dirty="0">
                <a:latin typeface="+mn-ea"/>
              </a:rPr>
              <a:t>      prom/</a:t>
            </a:r>
            <a:r>
              <a:rPr lang="en-US" altLang="ko-KR" sz="1000" dirty="0" err="1">
                <a:latin typeface="+mn-ea"/>
              </a:rPr>
              <a:t>prometheus</a:t>
            </a:r>
            <a:r>
              <a:rPr lang="en-US" altLang="ko-KR" sz="1000" dirty="0">
                <a:latin typeface="+mn-ea"/>
              </a:rPr>
              <a:t>  q-nimi-os01.novalocal  Running                 Preparing 8 seconds ago</a:t>
            </a:r>
          </a:p>
          <a:p>
            <a:pPr algn="l"/>
            <a:r>
              <a:rPr lang="en-US" altLang="ko-KR" sz="1000" dirty="0">
                <a:latin typeface="+mn-ea"/>
              </a:rPr>
              <a:t>4jq7ir5hti042a50sj50ajmo5   \_ </a:t>
            </a:r>
            <a:r>
              <a:rPr lang="en-US" altLang="ko-KR" sz="1000" dirty="0" err="1">
                <a:latin typeface="+mn-ea"/>
              </a:rPr>
              <a:t>prometheus</a:t>
            </a:r>
            <a:r>
              <a:rPr lang="en-US" altLang="ko-KR" sz="1000" dirty="0">
                <a:latin typeface="+mn-ea"/>
              </a:rPr>
              <a:t>  prom/</a:t>
            </a:r>
            <a:r>
              <a:rPr lang="en-US" altLang="ko-KR" sz="1000" dirty="0" err="1">
                <a:latin typeface="+mn-ea"/>
              </a:rPr>
              <a:t>prometheus</a:t>
            </a:r>
            <a:r>
              <a:rPr lang="en-US" altLang="ko-KR" sz="1000" dirty="0">
                <a:latin typeface="+mn-ea"/>
              </a:rPr>
              <a:t>  q-chog-os01            Running                 Preparing 2 seconds ago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11982" y="2126809"/>
            <a:ext cx="883933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latin typeface="+mn-ea"/>
                <a:ea typeface="+mn-ea"/>
              </a:rPr>
              <a:t>[</a:t>
            </a:r>
            <a:r>
              <a:rPr lang="en-US" altLang="ko-KR" sz="1000" dirty="0" err="1">
                <a:latin typeface="+mn-ea"/>
                <a:ea typeface="+mn-ea"/>
              </a:rPr>
              <a:t>root@localhost</a:t>
            </a:r>
            <a:r>
              <a:rPr lang="en-US" altLang="ko-KR" sz="1000" dirty="0">
                <a:latin typeface="+mn-ea"/>
                <a:ea typeface="+mn-ea"/>
              </a:rPr>
              <a:t> ~]# </a:t>
            </a:r>
            <a:r>
              <a:rPr lang="en-US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service create --help</a:t>
            </a:r>
          </a:p>
          <a:p>
            <a:pPr algn="l"/>
            <a:r>
              <a:rPr lang="en-US" altLang="ko-KR" sz="1000" dirty="0" smtClean="0">
                <a:latin typeface="+mn-ea"/>
                <a:ea typeface="+mn-ea"/>
              </a:rPr>
              <a:t>Usage</a:t>
            </a:r>
            <a:r>
              <a:rPr lang="en-US" altLang="ko-KR" sz="1000" dirty="0">
                <a:latin typeface="+mn-ea"/>
                <a:ea typeface="+mn-ea"/>
              </a:rPr>
              <a:t>:  </a:t>
            </a:r>
            <a:r>
              <a:rPr lang="en-US" altLang="ko-KR" sz="1000" dirty="0" err="1">
                <a:latin typeface="+mn-ea"/>
                <a:ea typeface="+mn-ea"/>
              </a:rPr>
              <a:t>docker</a:t>
            </a:r>
            <a:r>
              <a:rPr lang="en-US" altLang="ko-KR" sz="1000" dirty="0">
                <a:latin typeface="+mn-ea"/>
                <a:ea typeface="+mn-ea"/>
              </a:rPr>
              <a:t> service create [OPTIONS] IMAGE [COMMAND] [ARG...]</a:t>
            </a:r>
          </a:p>
          <a:p>
            <a:pPr algn="l"/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Create a new </a:t>
            </a:r>
            <a:r>
              <a:rPr lang="en-US" altLang="ko-KR" sz="1000" dirty="0" smtClean="0">
                <a:latin typeface="+mn-ea"/>
                <a:ea typeface="+mn-ea"/>
              </a:rPr>
              <a:t>service</a:t>
            </a:r>
            <a:endParaRPr lang="en-US" altLang="ko-KR" sz="1000" dirty="0"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Options: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--constraint value               Placement constraints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--container-label value          Container labels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--endpoint-mode string           Endpoint mode (</a:t>
            </a:r>
            <a:r>
              <a:rPr lang="en-US" altLang="ko-KR" sz="1000" dirty="0" err="1">
                <a:latin typeface="+mn-ea"/>
                <a:ea typeface="+mn-ea"/>
              </a:rPr>
              <a:t>vip</a:t>
            </a:r>
            <a:r>
              <a:rPr lang="en-US" altLang="ko-KR" sz="1000" dirty="0">
                <a:latin typeface="+mn-ea"/>
                <a:ea typeface="+mn-ea"/>
              </a:rPr>
              <a:t> or </a:t>
            </a:r>
            <a:r>
              <a:rPr lang="en-US" altLang="ko-KR" sz="1000" dirty="0" err="1">
                <a:latin typeface="+mn-ea"/>
                <a:ea typeface="+mn-ea"/>
              </a:rPr>
              <a:t>dnsrr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-e, --</a:t>
            </a:r>
            <a:r>
              <a:rPr lang="en-US" altLang="ko-KR" sz="1000" dirty="0" err="1">
                <a:latin typeface="+mn-ea"/>
                <a:ea typeface="+mn-ea"/>
              </a:rPr>
              <a:t>env</a:t>
            </a:r>
            <a:r>
              <a:rPr lang="en-US" altLang="ko-KR" sz="1000" dirty="0">
                <a:latin typeface="+mn-ea"/>
                <a:ea typeface="+mn-ea"/>
              </a:rPr>
              <a:t> value                      Set environment variables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--help                           Print usage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-l, --label value                    Service labels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--limit-</a:t>
            </a:r>
            <a:r>
              <a:rPr lang="en-US" altLang="ko-KR" sz="1000" dirty="0" err="1">
                <a:latin typeface="+mn-ea"/>
                <a:ea typeface="+mn-ea"/>
              </a:rPr>
              <a:t>cpu</a:t>
            </a:r>
            <a:r>
              <a:rPr lang="en-US" altLang="ko-KR" sz="1000" dirty="0">
                <a:latin typeface="+mn-ea"/>
                <a:ea typeface="+mn-ea"/>
              </a:rPr>
              <a:t> value                Limit CPUs (default 0.000)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--limit-memory value             Limit Memory (default 0 B)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--log-driver string              Logging driver for service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--log-opt value                  Logging driver options (default [])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    --mode string                    Service mode (replicated or global) (default "replicated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") 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 global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은 모두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node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에 </a:t>
            </a:r>
            <a:r>
              <a:rPr lang="ko-KR" altLang="en-US" sz="1000" b="1" dirty="0" err="1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한개의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task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실행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--mount value                    Attach a mount to the service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--name string                    Service name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--network value                  Network attachments (default [])</a:t>
            </a:r>
          </a:p>
          <a:p>
            <a:pPr algn="l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 -p, --publish value                  Publish a port as a node port (default [])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--replicas value                 Number of tasks (default none)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--reserve-</a:t>
            </a:r>
            <a:r>
              <a:rPr lang="en-US" altLang="ko-KR" sz="1000" dirty="0" err="1">
                <a:latin typeface="+mn-ea"/>
                <a:ea typeface="+mn-ea"/>
              </a:rPr>
              <a:t>cpu</a:t>
            </a:r>
            <a:r>
              <a:rPr lang="en-US" altLang="ko-KR" sz="1000" dirty="0">
                <a:latin typeface="+mn-ea"/>
                <a:ea typeface="+mn-ea"/>
              </a:rPr>
              <a:t> value              Reserve CPUs (default 0.000)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--reserve-memory value           Reserve Memory (default 0 B)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--restart-condition string       Restart when condition is met (none, on-failure, or any)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--restart-delay value            Delay between restart attempts (default none)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--restart-max-attempts value     Maximum number of restarts before giving up (default none)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--restart-window value           Window used to evaluate the restart policy (default none)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--stop-grace-period value        Time to wait before force killing a container (default none)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--update-delay duration          Delay between updates (default 0s)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--update-failure-action string   Action on update failure (</a:t>
            </a:r>
            <a:r>
              <a:rPr lang="en-US" altLang="ko-KR" sz="1000" dirty="0" err="1">
                <a:latin typeface="+mn-ea"/>
                <a:ea typeface="+mn-ea"/>
              </a:rPr>
              <a:t>pause|continue</a:t>
            </a:r>
            <a:r>
              <a:rPr lang="en-US" altLang="ko-KR" sz="1000" dirty="0">
                <a:latin typeface="+mn-ea"/>
                <a:ea typeface="+mn-ea"/>
              </a:rPr>
              <a:t>) (default "pause")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--update-parallelism </a:t>
            </a:r>
            <a:r>
              <a:rPr lang="en-US" altLang="ko-KR" sz="1000" dirty="0" err="1">
                <a:latin typeface="+mn-ea"/>
                <a:ea typeface="+mn-ea"/>
              </a:rPr>
              <a:t>uint</a:t>
            </a:r>
            <a:r>
              <a:rPr lang="en-US" altLang="ko-KR" sz="1000" dirty="0">
                <a:latin typeface="+mn-ea"/>
                <a:ea typeface="+mn-ea"/>
              </a:rPr>
              <a:t>        Maximum number of tasks updated simultaneously (0 to update all at once) (default 1)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-u, --user string                    Username or UID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    --with-registry-</a:t>
            </a:r>
            <a:r>
              <a:rPr lang="en-US" altLang="ko-KR" sz="1000" dirty="0" err="1">
                <a:latin typeface="+mn-ea"/>
                <a:ea typeface="+mn-ea"/>
              </a:rPr>
              <a:t>auth</a:t>
            </a:r>
            <a:r>
              <a:rPr lang="en-US" altLang="ko-KR" sz="1000" dirty="0">
                <a:latin typeface="+mn-ea"/>
                <a:ea typeface="+mn-ea"/>
              </a:rPr>
              <a:t>             Send registry authentication details to swarm agents</a:t>
            </a:r>
          </a:p>
          <a:p>
            <a:pPr algn="l"/>
            <a:r>
              <a:rPr lang="en-US" altLang="ko-KR" sz="1000" dirty="0">
                <a:latin typeface="+mn-ea"/>
                <a:ea typeface="+mn-ea"/>
              </a:rPr>
              <a:t>  -w, --</a:t>
            </a:r>
            <a:r>
              <a:rPr lang="en-US" altLang="ko-KR" sz="1000" dirty="0" err="1">
                <a:latin typeface="+mn-ea"/>
                <a:ea typeface="+mn-ea"/>
              </a:rPr>
              <a:t>workdir</a:t>
            </a:r>
            <a:r>
              <a:rPr lang="en-US" altLang="ko-KR" sz="1000" dirty="0">
                <a:latin typeface="+mn-ea"/>
                <a:ea typeface="+mn-ea"/>
              </a:rPr>
              <a:t> string                 Working directory inside the container</a:t>
            </a:r>
          </a:p>
        </p:txBody>
      </p:sp>
    </p:spTree>
    <p:extLst>
      <p:ext uri="{BB962C8B-B14F-4D97-AF65-F5344CB8AC3E}">
        <p14:creationId xmlns:p14="http://schemas.microsoft.com/office/powerpoint/2010/main" val="215705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ko-KR" altLang="en-US" sz="2000" dirty="0" smtClean="0">
                <a:latin typeface="+mn-ea"/>
                <a:ea typeface="+mn-ea"/>
              </a:rPr>
              <a:t>기</a:t>
            </a:r>
            <a:r>
              <a:rPr lang="ko-KR" altLang="en-US" sz="2000" dirty="0">
                <a:latin typeface="+mn-ea"/>
                <a:ea typeface="+mn-ea"/>
              </a:rPr>
              <a:t>타</a:t>
            </a:r>
            <a:r>
              <a:rPr lang="en-US" altLang="ko-KR" sz="2000" dirty="0" smtClean="0">
                <a:latin typeface="+mn-ea"/>
                <a:ea typeface="+mn-ea"/>
              </a:rPr>
              <a:t>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en-US" altLang="ko-KR" sz="2000" dirty="0" smtClean="0">
                <a:latin typeface="+mn-ea"/>
                <a:ea typeface="+mn-ea"/>
              </a:rPr>
              <a:t> Remote API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9505056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FontTx/>
              <a:buAutoNum type="arabicPeriod"/>
            </a:pPr>
            <a:r>
              <a:rPr lang="en-US" altLang="ko-KR" sz="1800" b="1" dirty="0" err="1" smtClean="0">
                <a:latin typeface="+mn-ea"/>
              </a:rPr>
              <a:t>docker</a:t>
            </a:r>
            <a:r>
              <a:rPr lang="en-US" altLang="ko-KR" sz="1800" b="1" dirty="0" smtClean="0">
                <a:latin typeface="+mn-ea"/>
              </a:rPr>
              <a:t> Remote API </a:t>
            </a:r>
          </a:p>
          <a:p>
            <a:pPr algn="l"/>
            <a:r>
              <a:rPr lang="ko-KR" altLang="ko-KR" sz="1400" dirty="0">
                <a:latin typeface="+mn-ea"/>
                <a:ea typeface="+mn-ea"/>
              </a:rPr>
              <a:t>Docker SDK를 사용하면 Docker Engine을 제어하고 관리 할 </a:t>
            </a:r>
            <a:r>
              <a:rPr lang="ko-KR" altLang="ko-KR" sz="1400" dirty="0" err="1">
                <a:latin typeface="+mn-ea"/>
                <a:ea typeface="+mn-ea"/>
              </a:rPr>
              <a:t>수있는</a:t>
            </a:r>
            <a:r>
              <a:rPr lang="ko-KR" altLang="ko-KR" sz="1400" dirty="0">
                <a:latin typeface="+mn-ea"/>
                <a:ea typeface="+mn-ea"/>
              </a:rPr>
              <a:t> 응용 프로그램을 작성할 수 있습니다. </a:t>
            </a:r>
            <a:endParaRPr lang="en-US" altLang="ko-KR" sz="1400" dirty="0" smtClean="0">
              <a:latin typeface="+mn-ea"/>
              <a:ea typeface="+mn-ea"/>
            </a:endParaRPr>
          </a:p>
          <a:p>
            <a:pPr algn="l"/>
            <a:r>
              <a:rPr lang="ko-KR" altLang="ko-KR" sz="1400" dirty="0" smtClean="0">
                <a:latin typeface="+mn-ea"/>
                <a:ea typeface="+mn-ea"/>
              </a:rPr>
              <a:t>Docker </a:t>
            </a:r>
            <a:r>
              <a:rPr lang="ko-KR" altLang="ko-KR" sz="1400" dirty="0">
                <a:latin typeface="+mn-ea"/>
                <a:ea typeface="+mn-ea"/>
              </a:rPr>
              <a:t>Engine API</a:t>
            </a:r>
            <a:r>
              <a:rPr lang="ko-KR" altLang="ko-KR" sz="1400" dirty="0" err="1">
                <a:latin typeface="+mn-ea"/>
                <a:ea typeface="+mn-ea"/>
              </a:rPr>
              <a:t>를위한</a:t>
            </a:r>
            <a:r>
              <a:rPr lang="ko-KR" altLang="ko-KR" sz="1400" dirty="0">
                <a:latin typeface="+mn-ea"/>
                <a:ea typeface="+mn-ea"/>
              </a:rPr>
              <a:t> 인터페이스이지만, API로 더 쉽게 작업 할 </a:t>
            </a:r>
            <a:r>
              <a:rPr lang="ko-KR" altLang="ko-KR" sz="1400" dirty="0" err="1">
                <a:latin typeface="+mn-ea"/>
                <a:ea typeface="+mn-ea"/>
              </a:rPr>
              <a:t>수있게</a:t>
            </a:r>
            <a:r>
              <a:rPr lang="ko-KR" altLang="ko-KR" sz="1400" dirty="0">
                <a:latin typeface="+mn-ea"/>
                <a:ea typeface="+mn-ea"/>
              </a:rPr>
              <a:t> 해주는 많은 툴을 포함하고 있습니다.</a:t>
            </a:r>
            <a:br>
              <a:rPr lang="ko-KR" altLang="ko-KR" sz="1400" dirty="0">
                <a:latin typeface="+mn-ea"/>
                <a:ea typeface="+mn-ea"/>
              </a:rPr>
            </a:br>
            <a:r>
              <a:rPr lang="ko-KR" altLang="ko-KR" sz="1400" dirty="0" smtClean="0">
                <a:latin typeface="+mn-ea"/>
                <a:ea typeface="+mn-ea"/>
              </a:rPr>
              <a:t>Python</a:t>
            </a:r>
            <a:r>
              <a:rPr lang="ko-KR" altLang="ko-KR" sz="1400" dirty="0">
                <a:latin typeface="+mn-ea"/>
                <a:ea typeface="+mn-ea"/>
              </a:rPr>
              <a:t>과 Go에서 사용할 </a:t>
            </a:r>
            <a:r>
              <a:rPr lang="ko-KR" altLang="ko-KR" sz="1400" dirty="0" err="1">
                <a:latin typeface="+mn-ea"/>
                <a:ea typeface="+mn-ea"/>
              </a:rPr>
              <a:t>수있는</a:t>
            </a:r>
            <a:r>
              <a:rPr lang="ko-KR" altLang="ko-KR" sz="1400" dirty="0">
                <a:latin typeface="+mn-ea"/>
                <a:ea typeface="+mn-ea"/>
              </a:rPr>
              <a:t> 공식 라이브러리가 있으며 다른 언어를 지원하는 많은 커뮤니티 지원 라이브러리가 있습니다.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C:\Users\user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366" y="1818221"/>
            <a:ext cx="5724636" cy="16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834840"/>
              </p:ext>
            </p:extLst>
          </p:nvPr>
        </p:nvGraphicFramePr>
        <p:xfrm>
          <a:off x="539974" y="3582417"/>
          <a:ext cx="9361040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1539"/>
                <a:gridCol w="756950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Python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import </a:t>
                      </a:r>
                      <a:r>
                        <a:rPr lang="en-US" altLang="ko-KR" sz="1200" dirty="0" err="1" smtClean="0"/>
                        <a:t>docker</a:t>
                      </a:r>
                      <a:r>
                        <a:rPr lang="en-US" altLang="ko-KR" sz="1200" dirty="0" smtClean="0"/>
                        <a:t> 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client = </a:t>
                      </a:r>
                      <a:r>
                        <a:rPr lang="en-US" altLang="ko-KR" sz="1200" dirty="0" err="1" smtClean="0"/>
                        <a:t>docker.from_env</a:t>
                      </a:r>
                      <a:r>
                        <a:rPr lang="en-US" altLang="ko-KR" sz="1200" dirty="0" smtClean="0"/>
                        <a:t>() 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print </a:t>
                      </a:r>
                      <a:r>
                        <a:rPr lang="en-US" altLang="ko-KR" sz="1200" dirty="0" err="1" smtClean="0"/>
                        <a:t>client.containers.run</a:t>
                      </a:r>
                      <a:r>
                        <a:rPr lang="en-US" altLang="ko-KR" sz="1200" dirty="0" smtClean="0"/>
                        <a:t>("alpine", ["echo", "hello", "world"]) </a:t>
                      </a:r>
                      <a:endParaRPr lang="ko-KR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Curl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$ curl --</a:t>
                      </a:r>
                      <a:r>
                        <a:rPr lang="en-US" altLang="ko-KR" sz="1200" dirty="0" err="1" smtClean="0"/>
                        <a:t>unix</a:t>
                      </a:r>
                      <a:r>
                        <a:rPr lang="en-US" altLang="ko-KR" sz="1200" dirty="0" smtClean="0"/>
                        <a:t>-socket /</a:t>
                      </a:r>
                      <a:r>
                        <a:rPr lang="en-US" altLang="ko-KR" sz="1200" dirty="0" err="1" smtClean="0"/>
                        <a:t>var</a:t>
                      </a:r>
                      <a:r>
                        <a:rPr lang="en-US" altLang="ko-KR" sz="1200" dirty="0" smtClean="0"/>
                        <a:t>/run/</a:t>
                      </a:r>
                      <a:r>
                        <a:rPr lang="en-US" altLang="ko-KR" sz="1200" dirty="0" err="1" smtClean="0"/>
                        <a:t>docker.sock</a:t>
                      </a:r>
                      <a:r>
                        <a:rPr lang="en-US" altLang="ko-KR" sz="1200" dirty="0" smtClean="0"/>
                        <a:t> -H "Content-Type: application/</a:t>
                      </a:r>
                      <a:r>
                        <a:rPr lang="en-US" altLang="ko-KR" sz="1200" dirty="0" err="1" smtClean="0"/>
                        <a:t>json</a:t>
                      </a:r>
                      <a:r>
                        <a:rPr lang="en-US" altLang="ko-KR" sz="1200" dirty="0" smtClean="0"/>
                        <a:t>" \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  -d '{"Image": "alpine", "</a:t>
                      </a:r>
                      <a:r>
                        <a:rPr lang="en-US" altLang="ko-KR" sz="1200" dirty="0" err="1" smtClean="0"/>
                        <a:t>Cmd</a:t>
                      </a:r>
                      <a:r>
                        <a:rPr lang="en-US" altLang="ko-KR" sz="1200" dirty="0" smtClean="0"/>
                        <a:t>": ["echo", "hello world"]}' \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  -X POST http:/v1.24/containers/create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{"Id":"1c6594faf5","Warnings":null}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$ curl --</a:t>
                      </a:r>
                      <a:r>
                        <a:rPr lang="en-US" altLang="ko-KR" sz="1200" dirty="0" err="1" smtClean="0"/>
                        <a:t>unix</a:t>
                      </a:r>
                      <a:r>
                        <a:rPr lang="en-US" altLang="ko-KR" sz="1200" dirty="0" smtClean="0"/>
                        <a:t>-socket /</a:t>
                      </a:r>
                      <a:r>
                        <a:rPr lang="en-US" altLang="ko-KR" sz="1200" dirty="0" err="1" smtClean="0"/>
                        <a:t>var</a:t>
                      </a:r>
                      <a:r>
                        <a:rPr lang="en-US" altLang="ko-KR" sz="1200" dirty="0" smtClean="0"/>
                        <a:t>/run/</a:t>
                      </a:r>
                      <a:r>
                        <a:rPr lang="en-US" altLang="ko-KR" sz="1200" dirty="0" err="1" smtClean="0"/>
                        <a:t>docker.sock</a:t>
                      </a:r>
                      <a:r>
                        <a:rPr lang="en-US" altLang="ko-KR" sz="1200" dirty="0" smtClean="0"/>
                        <a:t> -X POST http:/v1.24/containers/1c6594faf5/start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$ curl --</a:t>
                      </a:r>
                      <a:r>
                        <a:rPr lang="en-US" altLang="ko-KR" sz="1200" dirty="0" err="1" smtClean="0"/>
                        <a:t>unix</a:t>
                      </a:r>
                      <a:r>
                        <a:rPr lang="en-US" altLang="ko-KR" sz="1200" dirty="0" smtClean="0"/>
                        <a:t>-socket /</a:t>
                      </a:r>
                      <a:r>
                        <a:rPr lang="en-US" altLang="ko-KR" sz="1200" dirty="0" err="1" smtClean="0"/>
                        <a:t>var</a:t>
                      </a:r>
                      <a:r>
                        <a:rPr lang="en-US" altLang="ko-KR" sz="1200" dirty="0" smtClean="0"/>
                        <a:t>/run/</a:t>
                      </a:r>
                      <a:r>
                        <a:rPr lang="en-US" altLang="ko-KR" sz="1200" dirty="0" err="1" smtClean="0"/>
                        <a:t>docker.sock</a:t>
                      </a:r>
                      <a:r>
                        <a:rPr lang="en-US" altLang="ko-KR" sz="1200" dirty="0" smtClean="0"/>
                        <a:t> -X POST http:/v1.24/containers/1c6594faf5/wait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{"StatusCode":0}</a:t>
                      </a:r>
                    </a:p>
                    <a:p>
                      <a:pPr latinLnBrk="1"/>
                      <a:endParaRPr lang="en-US" altLang="ko-KR" sz="1200" dirty="0" smtClean="0"/>
                    </a:p>
                    <a:p>
                      <a:pPr latinLnBrk="1"/>
                      <a:r>
                        <a:rPr lang="en-US" altLang="ko-KR" sz="1200" dirty="0" smtClean="0"/>
                        <a:t>$ curl --</a:t>
                      </a:r>
                      <a:r>
                        <a:rPr lang="en-US" altLang="ko-KR" sz="1200" dirty="0" err="1" smtClean="0"/>
                        <a:t>unix</a:t>
                      </a:r>
                      <a:r>
                        <a:rPr lang="en-US" altLang="ko-KR" sz="1200" dirty="0" smtClean="0"/>
                        <a:t>-socket /</a:t>
                      </a:r>
                      <a:r>
                        <a:rPr lang="en-US" altLang="ko-KR" sz="1200" dirty="0" err="1" smtClean="0"/>
                        <a:t>var</a:t>
                      </a:r>
                      <a:r>
                        <a:rPr lang="en-US" altLang="ko-KR" sz="1200" dirty="0" smtClean="0"/>
                        <a:t>/run/</a:t>
                      </a:r>
                      <a:r>
                        <a:rPr lang="en-US" altLang="ko-KR" sz="1200" dirty="0" err="1" smtClean="0"/>
                        <a:t>docker.sock</a:t>
                      </a:r>
                      <a:r>
                        <a:rPr lang="en-US" altLang="ko-KR" sz="1200" dirty="0" smtClean="0"/>
                        <a:t> "http:/v1.24/containers/1c6594faf5/</a:t>
                      </a:r>
                      <a:r>
                        <a:rPr lang="en-US" altLang="ko-KR" sz="1200" dirty="0" err="1" smtClean="0"/>
                        <a:t>logs?stdout</a:t>
                      </a:r>
                      <a:r>
                        <a:rPr lang="en-US" altLang="ko-KR" sz="1200" dirty="0" smtClean="0"/>
                        <a:t>=1"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hello world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28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ko-KR" altLang="en-US" sz="2000" dirty="0" smtClean="0">
                <a:latin typeface="+mn-ea"/>
                <a:ea typeface="+mn-ea"/>
              </a:rPr>
              <a:t>기타</a:t>
            </a:r>
            <a:r>
              <a:rPr lang="en-US" altLang="ko-KR" sz="2000" dirty="0" smtClean="0">
                <a:latin typeface="+mn-ea"/>
                <a:ea typeface="+mn-ea"/>
              </a:rPr>
              <a:t>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69487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sz="1800" b="1" dirty="0" smtClean="0">
                <a:latin typeface="+mn-ea"/>
                <a:ea typeface="+mn-ea"/>
              </a:rPr>
              <a:t>윈도우에서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사용하기</a:t>
            </a:r>
            <a:r>
              <a:rPr lang="en-US" altLang="ko-KR" sz="1800" b="1" dirty="0" smtClean="0">
                <a:latin typeface="+mn-ea"/>
                <a:ea typeface="+mn-ea"/>
              </a:rPr>
              <a:t>(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toolbox</a:t>
            </a:r>
            <a:r>
              <a:rPr lang="ko-KR" altLang="en-US" sz="1800" b="1" dirty="0" smtClean="0">
                <a:latin typeface="+mn-ea"/>
                <a:ea typeface="+mn-ea"/>
              </a:rPr>
              <a:t>설치</a:t>
            </a:r>
            <a:r>
              <a:rPr lang="en-US" altLang="ko-KR" sz="1800" b="1" dirty="0" smtClean="0">
                <a:latin typeface="+mn-ea"/>
                <a:ea typeface="+mn-ea"/>
              </a:rPr>
              <a:t>)</a:t>
            </a:r>
          </a:p>
          <a:p>
            <a:pPr algn="l"/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    - </a:t>
            </a:r>
            <a:r>
              <a:rPr lang="en-US" altLang="ko-KR" sz="1800" b="1" dirty="0" err="1" smtClean="0">
                <a:latin typeface="+mn-ea"/>
                <a:ea typeface="+mn-ea"/>
              </a:rPr>
              <a:t>Kitematic</a:t>
            </a:r>
            <a:r>
              <a:rPr lang="en-US" altLang="ko-KR" sz="1800" b="1" dirty="0" smtClean="0">
                <a:latin typeface="+mn-ea"/>
                <a:ea typeface="+mn-ea"/>
              </a:rPr>
              <a:t> : </a:t>
            </a:r>
            <a:r>
              <a:rPr lang="en-US" altLang="ko-KR" sz="1800" b="1" dirty="0" err="1" smtClean="0">
                <a:latin typeface="+mn-ea"/>
                <a:ea typeface="+mn-ea"/>
              </a:rPr>
              <a:t>virtualbox</a:t>
            </a:r>
            <a:r>
              <a:rPr lang="ko-KR" altLang="en-US" sz="1800" b="1" dirty="0" smtClean="0">
                <a:latin typeface="+mn-ea"/>
                <a:ea typeface="+mn-ea"/>
              </a:rPr>
              <a:t>에서 </a:t>
            </a:r>
            <a:r>
              <a:rPr lang="en-US" altLang="ko-KR" sz="1800" b="1" dirty="0" err="1" smtClean="0">
                <a:latin typeface="+mn-ea"/>
                <a:ea typeface="+mn-ea"/>
              </a:rPr>
              <a:t>linux</a:t>
            </a:r>
            <a:r>
              <a:rPr lang="en-US" altLang="ko-KR" sz="1800" b="1" dirty="0" smtClean="0">
                <a:latin typeface="+mn-ea"/>
                <a:ea typeface="+mn-ea"/>
              </a:rPr>
              <a:t> VM </a:t>
            </a:r>
            <a:r>
              <a:rPr lang="ko-KR" altLang="en-US" sz="1800" b="1" dirty="0" smtClean="0">
                <a:latin typeface="+mn-ea"/>
                <a:ea typeface="+mn-ea"/>
              </a:rPr>
              <a:t>실행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    -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en-US" altLang="ko-KR" sz="1800" b="1" dirty="0" err="1" smtClean="0">
                <a:latin typeface="+mn-ea"/>
                <a:ea typeface="+mn-ea"/>
              </a:rPr>
              <a:t>Quickstart</a:t>
            </a:r>
            <a:r>
              <a:rPr lang="en-US" altLang="ko-KR" sz="1800" b="1" dirty="0" smtClean="0">
                <a:latin typeface="+mn-ea"/>
                <a:ea typeface="+mn-ea"/>
              </a:rPr>
              <a:t> Terminal : </a:t>
            </a:r>
            <a:r>
              <a:rPr lang="en-US" altLang="ko-KR" sz="1800" b="1" dirty="0" err="1" smtClean="0">
                <a:latin typeface="+mn-ea"/>
                <a:ea typeface="+mn-ea"/>
              </a:rPr>
              <a:t>linux</a:t>
            </a:r>
            <a:r>
              <a:rPr lang="en-US" altLang="ko-KR" sz="1800" b="1" dirty="0" smtClean="0">
                <a:latin typeface="+mn-ea"/>
                <a:ea typeface="+mn-ea"/>
              </a:rPr>
              <a:t> VM CLI</a:t>
            </a:r>
            <a:r>
              <a:rPr lang="ko-KR" altLang="en-US" sz="1800" b="1" dirty="0" smtClean="0">
                <a:latin typeface="+mn-ea"/>
                <a:ea typeface="+mn-ea"/>
              </a:rPr>
              <a:t>접속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en-US" altLang="ko-KR" sz="1800" b="1" dirty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    - EXEC </a:t>
            </a:r>
            <a:r>
              <a:rPr lang="ko-KR" altLang="en-US" sz="1800" b="1" dirty="0" err="1" smtClean="0">
                <a:latin typeface="+mn-ea"/>
                <a:ea typeface="+mn-ea"/>
              </a:rPr>
              <a:t>실행시</a:t>
            </a:r>
            <a:r>
              <a:rPr lang="ko-KR" altLang="en-US" sz="1800" b="1" dirty="0" smtClean="0">
                <a:latin typeface="+mn-ea"/>
                <a:ea typeface="+mn-ea"/>
              </a:rPr>
              <a:t> </a:t>
            </a:r>
            <a:r>
              <a:rPr lang="en-US" altLang="ko-KR" sz="1800" b="1" dirty="0" smtClean="0">
                <a:latin typeface="+mn-ea"/>
                <a:ea typeface="+mn-ea"/>
              </a:rPr>
              <a:t>Container </a:t>
            </a:r>
            <a:r>
              <a:rPr lang="ko-KR" altLang="en-US" sz="1800" b="1" dirty="0" smtClean="0">
                <a:latin typeface="+mn-ea"/>
                <a:ea typeface="+mn-ea"/>
              </a:rPr>
              <a:t>내부접속</a:t>
            </a: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44" y="2184883"/>
            <a:ext cx="9110499" cy="431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2880234" y="2358281"/>
            <a:ext cx="396044" cy="3240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35928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ko-KR" altLang="en-US" sz="2000" smtClean="0">
                <a:latin typeface="+mn-ea"/>
                <a:ea typeface="+mn-ea"/>
              </a:rPr>
              <a:t>기타</a:t>
            </a:r>
            <a:r>
              <a:rPr lang="en-US" altLang="ko-KR" sz="2000" smtClean="0">
                <a:latin typeface="+mn-ea"/>
                <a:ea typeface="+mn-ea"/>
              </a:rPr>
              <a:t>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34147"/>
            <a:ext cx="864096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Auto build </a:t>
            </a:r>
          </a:p>
          <a:p>
            <a:pPr algn="l"/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smtClean="0">
                <a:latin typeface="+mn-ea"/>
                <a:ea typeface="+mn-ea"/>
              </a:rPr>
              <a:t>   </a:t>
            </a:r>
            <a:r>
              <a:rPr lang="ko-KR" altLang="en-US" sz="1600" dirty="0" err="1">
                <a:latin typeface="+mn-ea"/>
                <a:ea typeface="+mn-ea"/>
              </a:rPr>
              <a:t>ㅇ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 err="1">
                <a:latin typeface="+mn-ea"/>
                <a:ea typeface="+mn-ea"/>
              </a:rPr>
              <a:t>git</a:t>
            </a:r>
            <a:r>
              <a:rPr lang="en-US" altLang="ko-KR" sz="1600" dirty="0">
                <a:latin typeface="+mn-ea"/>
                <a:ea typeface="+mn-ea"/>
              </a:rPr>
              <a:t> hub/</a:t>
            </a:r>
            <a:r>
              <a:rPr lang="en-US" altLang="ko-KR" sz="1600" dirty="0" err="1">
                <a:latin typeface="+mn-ea"/>
                <a:ea typeface="+mn-ea"/>
              </a:rPr>
              <a:t>bitbucket</a:t>
            </a:r>
            <a:r>
              <a:rPr lang="ko-KR" altLang="en-US" sz="1600" dirty="0">
                <a:latin typeface="+mn-ea"/>
                <a:ea typeface="+mn-ea"/>
              </a:rPr>
              <a:t>과 연계하여 사용자가 변경된 내용이 자동으로 </a:t>
            </a:r>
            <a:r>
              <a:rPr lang="en-US" altLang="ko-KR" sz="1600" dirty="0" err="1">
                <a:latin typeface="+mn-ea"/>
                <a:ea typeface="+mn-ea"/>
              </a:rPr>
              <a:t>docker</a:t>
            </a:r>
            <a:r>
              <a:rPr lang="en-US" altLang="ko-KR" sz="1600" dirty="0">
                <a:latin typeface="+mn-ea"/>
                <a:ea typeface="+mn-ea"/>
              </a:rPr>
              <a:t> hub</a:t>
            </a:r>
            <a:r>
              <a:rPr lang="ko-KR" altLang="en-US" sz="1600" dirty="0">
                <a:latin typeface="+mn-ea"/>
                <a:ea typeface="+mn-ea"/>
              </a:rPr>
              <a:t>에 반영됨 </a:t>
            </a:r>
            <a:endParaRPr lang="en-US" altLang="ko-KR" sz="1600" dirty="0">
              <a:latin typeface="+mn-ea"/>
              <a:ea typeface="+mn-ea"/>
            </a:endParaRPr>
          </a:p>
          <a:p>
            <a:pPr algn="l"/>
            <a:r>
              <a:rPr lang="en-US" altLang="ko-KR" sz="1600" dirty="0">
                <a:latin typeface="+mn-ea"/>
                <a:ea typeface="+mn-ea"/>
              </a:rPr>
              <a:t>    </a:t>
            </a:r>
            <a:r>
              <a:rPr lang="ko-KR" altLang="en-US" sz="1600" dirty="0" err="1">
                <a:latin typeface="+mn-ea"/>
                <a:ea typeface="+mn-ea"/>
              </a:rPr>
              <a:t>ㅇ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 err="1">
                <a:latin typeface="+mn-ea"/>
                <a:ea typeface="+mn-ea"/>
              </a:rPr>
              <a:t>docker</a:t>
            </a:r>
            <a:r>
              <a:rPr lang="en-US" altLang="ko-KR" sz="1600" dirty="0">
                <a:latin typeface="+mn-ea"/>
                <a:ea typeface="+mn-ea"/>
              </a:rPr>
              <a:t> hub</a:t>
            </a:r>
            <a:r>
              <a:rPr lang="ko-KR" altLang="en-US" sz="1600" dirty="0">
                <a:latin typeface="+mn-ea"/>
                <a:ea typeface="+mn-ea"/>
              </a:rPr>
              <a:t>의 </a:t>
            </a:r>
            <a:r>
              <a:rPr lang="en-US" altLang="ko-KR" sz="1600" dirty="0">
                <a:latin typeface="+mn-ea"/>
                <a:ea typeface="+mn-ea"/>
              </a:rPr>
              <a:t>repository</a:t>
            </a:r>
            <a:r>
              <a:rPr lang="ko-KR" altLang="en-US" sz="1600" dirty="0">
                <a:latin typeface="+mn-ea"/>
                <a:ea typeface="+mn-ea"/>
              </a:rPr>
              <a:t>에 </a:t>
            </a:r>
            <a:r>
              <a:rPr lang="en-US" altLang="ko-KR" sz="1600" dirty="0" err="1">
                <a:latin typeface="+mn-ea"/>
                <a:ea typeface="+mn-ea"/>
              </a:rPr>
              <a:t>autobuild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여부 표시됨</a:t>
            </a:r>
            <a:endParaRPr lang="en-US" altLang="ko-KR" sz="1600" dirty="0">
              <a:latin typeface="+mn-ea"/>
              <a:ea typeface="+mn-ea"/>
            </a:endParaRPr>
          </a:p>
          <a:p>
            <a:pPr algn="l"/>
            <a:r>
              <a:rPr lang="en-US" altLang="ko-KR" sz="1600" dirty="0">
                <a:latin typeface="+mn-ea"/>
                <a:ea typeface="+mn-ea"/>
              </a:rPr>
              <a:t>    </a:t>
            </a:r>
            <a:r>
              <a:rPr lang="ko-KR" altLang="en-US" sz="1600" dirty="0" err="1">
                <a:latin typeface="+mn-ea"/>
                <a:ea typeface="+mn-ea"/>
              </a:rPr>
              <a:t>ㅇ</a:t>
            </a:r>
            <a:r>
              <a:rPr lang="ko-KR" altLang="en-US" sz="1600" dirty="0">
                <a:latin typeface="+mn-ea"/>
                <a:ea typeface="+mn-ea"/>
              </a:rPr>
              <a:t> 적용될 </a:t>
            </a:r>
            <a:r>
              <a:rPr lang="en-US" altLang="ko-KR" sz="1600" dirty="0">
                <a:latin typeface="+mn-ea"/>
                <a:ea typeface="+mn-ea"/>
              </a:rPr>
              <a:t>HOST</a:t>
            </a:r>
            <a:r>
              <a:rPr lang="ko-KR" altLang="en-US" sz="1600" dirty="0">
                <a:latin typeface="+mn-ea"/>
                <a:ea typeface="+mn-ea"/>
              </a:rPr>
              <a:t>에 </a:t>
            </a:r>
            <a:r>
              <a:rPr lang="en-US" altLang="ko-KR" sz="1600" dirty="0" err="1">
                <a:latin typeface="+mn-ea"/>
                <a:ea typeface="+mn-ea"/>
              </a:rPr>
              <a:t>docker</a:t>
            </a:r>
            <a:r>
              <a:rPr lang="en-US" altLang="ko-KR" sz="1600" dirty="0">
                <a:latin typeface="+mn-ea"/>
                <a:ea typeface="+mn-ea"/>
              </a:rPr>
              <a:t> pull</a:t>
            </a:r>
            <a:r>
              <a:rPr lang="ko-KR" altLang="en-US" sz="1600" dirty="0">
                <a:latin typeface="+mn-ea"/>
                <a:ea typeface="+mn-ea"/>
              </a:rPr>
              <a:t>로 적용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 t="25707" r="14946" b="16522"/>
          <a:stretch/>
        </p:blipFill>
        <p:spPr bwMode="auto">
          <a:xfrm>
            <a:off x="647986" y="1983331"/>
            <a:ext cx="7308812" cy="399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36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이론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4" y="882117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altLang="ko-KR" sz="1800" b="1" dirty="0" smtClean="0">
                <a:latin typeface="+mn-ea"/>
                <a:ea typeface="+mn-ea"/>
              </a:rPr>
              <a:t>1. </a:t>
            </a: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기술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34472" y="1220730"/>
            <a:ext cx="8770750" cy="2046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2849" tIns="68241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Namespaces (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 exec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</a:rPr>
              <a:t>contaniner_id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호스트와 별개의 공간설정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en-US" altLang="ko-KR" sz="16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 err="1"/>
              <a:t>Docker</a:t>
            </a:r>
            <a:r>
              <a:rPr lang="en-US" altLang="ko-KR" sz="1200" dirty="0"/>
              <a:t> takes advantage of a technology called namespaces to provide the isolated workspace we call the </a:t>
            </a:r>
            <a:r>
              <a:rPr lang="en-US" altLang="ko-KR" sz="1200" i="1" dirty="0"/>
              <a:t>container</a:t>
            </a:r>
            <a:r>
              <a:rPr lang="en-US" altLang="ko-KR" sz="1200" dirty="0"/>
              <a:t>. When you run a container, </a:t>
            </a:r>
            <a:r>
              <a:rPr lang="en-US" altLang="ko-KR" sz="1200" dirty="0" err="1"/>
              <a:t>Docker</a:t>
            </a:r>
            <a:r>
              <a:rPr lang="en-US" altLang="ko-KR" sz="1200" dirty="0"/>
              <a:t> creates a set of </a:t>
            </a:r>
            <a:r>
              <a:rPr lang="en-US" altLang="ko-KR" sz="1200" i="1" dirty="0"/>
              <a:t>namespaces</a:t>
            </a:r>
            <a:r>
              <a:rPr lang="en-US" altLang="ko-KR" sz="1200" dirty="0"/>
              <a:t> for that container.</a:t>
            </a:r>
          </a:p>
          <a:p>
            <a:pPr algn="l"/>
            <a:r>
              <a:rPr lang="en-US" altLang="ko-KR" sz="1200" dirty="0"/>
              <a:t>This provides a layer of isolation: each aspect of a container runs in its own namespace and does not have access outside it.</a:t>
            </a:r>
          </a:p>
          <a:p>
            <a:pPr algn="l"/>
            <a:r>
              <a:rPr lang="en-US" altLang="ko-KR" sz="1200" dirty="0"/>
              <a:t>Some of the namespaces that </a:t>
            </a:r>
            <a:r>
              <a:rPr lang="en-US" altLang="ko-KR" sz="1200" dirty="0" err="1"/>
              <a:t>Docker</a:t>
            </a:r>
            <a:r>
              <a:rPr lang="en-US" altLang="ko-KR" sz="1200" dirty="0"/>
              <a:t> uses on Linux are:</a:t>
            </a:r>
          </a:p>
          <a:p>
            <a:pPr algn="l"/>
            <a:r>
              <a:rPr lang="en-US" altLang="ko-KR" sz="1200" b="1" dirty="0"/>
              <a:t>The </a:t>
            </a:r>
            <a:r>
              <a:rPr lang="en-US" altLang="ko-KR" sz="1200" b="1" dirty="0" err="1"/>
              <a:t>pid</a:t>
            </a:r>
            <a:r>
              <a:rPr lang="en-US" altLang="ko-KR" sz="1200" b="1" dirty="0"/>
              <a:t> namespace:</a:t>
            </a:r>
            <a:r>
              <a:rPr lang="en-US" altLang="ko-KR" sz="1200" dirty="0"/>
              <a:t> Used for process isolation (PID: Process ID).</a:t>
            </a:r>
          </a:p>
          <a:p>
            <a:pPr algn="l"/>
            <a:r>
              <a:rPr lang="en-US" altLang="ko-KR" sz="1200" b="1" dirty="0"/>
              <a:t>The net namespace:</a:t>
            </a:r>
            <a:r>
              <a:rPr lang="en-US" altLang="ko-KR" sz="1200" dirty="0"/>
              <a:t> Used for managing network interfaces (NET: Networking).</a:t>
            </a:r>
          </a:p>
          <a:p>
            <a:pPr algn="l"/>
            <a:r>
              <a:rPr lang="en-US" altLang="ko-KR" sz="1200" b="1" dirty="0"/>
              <a:t>The </a:t>
            </a:r>
            <a:r>
              <a:rPr lang="en-US" altLang="ko-KR" sz="1200" b="1" dirty="0" err="1"/>
              <a:t>ipc</a:t>
            </a:r>
            <a:r>
              <a:rPr lang="en-US" altLang="ko-KR" sz="1200" b="1" dirty="0"/>
              <a:t> namespace:</a:t>
            </a:r>
            <a:r>
              <a:rPr lang="en-US" altLang="ko-KR" sz="1200" dirty="0"/>
              <a:t> Used for managing access to IPC resources (IPC: </a:t>
            </a:r>
            <a:r>
              <a:rPr lang="en-US" altLang="ko-KR" sz="1200" dirty="0" err="1"/>
              <a:t>InterProcess</a:t>
            </a:r>
            <a:r>
              <a:rPr lang="en-US" altLang="ko-KR" sz="1200" dirty="0"/>
              <a:t> Communication).</a:t>
            </a:r>
          </a:p>
          <a:p>
            <a:pPr algn="l"/>
            <a:r>
              <a:rPr lang="en-US" altLang="ko-KR" sz="1200" b="1" dirty="0"/>
              <a:t>The </a:t>
            </a:r>
            <a:r>
              <a:rPr lang="en-US" altLang="ko-KR" sz="1200" b="1" dirty="0" err="1"/>
              <a:t>mnt</a:t>
            </a:r>
            <a:r>
              <a:rPr lang="en-US" altLang="ko-KR" sz="1200" b="1" dirty="0"/>
              <a:t> namespace:</a:t>
            </a:r>
            <a:r>
              <a:rPr lang="en-US" altLang="ko-KR" sz="1200" dirty="0"/>
              <a:t> Used for managing mount-points (MNT: Mount).</a:t>
            </a:r>
          </a:p>
          <a:p>
            <a:pPr algn="l"/>
            <a:r>
              <a:rPr lang="en-US" altLang="ko-KR" sz="1200" b="1" dirty="0"/>
              <a:t>The </a:t>
            </a:r>
            <a:r>
              <a:rPr lang="en-US" altLang="ko-KR" sz="1200" b="1" dirty="0" err="1"/>
              <a:t>uts</a:t>
            </a:r>
            <a:r>
              <a:rPr lang="en-US" altLang="ko-KR" sz="1200" b="1" dirty="0"/>
              <a:t> namespace:</a:t>
            </a:r>
            <a:r>
              <a:rPr lang="en-US" altLang="ko-KR" sz="1200" dirty="0"/>
              <a:t> Used for isolating kernel and version identifiers. (UTS: Unix Timesharing System).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34472" y="3266760"/>
            <a:ext cx="8928992" cy="112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2849" tIns="68241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Control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groups (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</a:rPr>
              <a:t>systemd-cgls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, CPU/MEM/DISK/NETOWORK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+mn-ea"/>
                <a:ea typeface="+mn-ea"/>
              </a:rPr>
              <a:t>프로비져닝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en-US" altLang="ko-KR" sz="16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 err="1"/>
              <a:t>Docker</a:t>
            </a:r>
            <a:r>
              <a:rPr lang="en-US" altLang="ko-KR" sz="1200" dirty="0"/>
              <a:t> on Linux also makes use of another technology called </a:t>
            </a:r>
            <a:r>
              <a:rPr lang="en-US" altLang="ko-KR" sz="1200" dirty="0" err="1"/>
              <a:t>cgroups</a:t>
            </a:r>
            <a:r>
              <a:rPr lang="en-US" altLang="ko-KR" sz="1200" dirty="0"/>
              <a:t> or control groups. A key to running applications in isolation is to have them only use the resources you want. This ensures containers are good multi-tenant citizens on a host. Control groups allow </a:t>
            </a:r>
            <a:r>
              <a:rPr lang="en-US" altLang="ko-KR" sz="1200" dirty="0" err="1"/>
              <a:t>Docker</a:t>
            </a:r>
            <a:r>
              <a:rPr lang="en-US" altLang="ko-KR" sz="1200" dirty="0"/>
              <a:t> to share available hardware resources to containers and, if required, set up limits and constraints. For example, limiting the memory available to a specific container.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54991" y="4408579"/>
            <a:ext cx="8750231" cy="938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2849" tIns="68241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Union file 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systems (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n-ea"/>
                <a:ea typeface="+mn-ea"/>
              </a:rPr>
              <a:t>docker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 info , 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파일을 공유하고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+mn-ea"/>
                <a:ea typeface="+mn-ea"/>
              </a:rPr>
              <a:t>다른부분만</a:t>
            </a:r>
            <a:r>
              <a:rPr lang="ko-KR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  관리하는 파일시스템</a:t>
            </a:r>
            <a:r>
              <a:rPr lang="en-US" altLang="ko-KR" sz="16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en-US" altLang="ko-KR" sz="16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algn="l"/>
            <a:r>
              <a:rPr lang="en-US" altLang="ko-KR" sz="1200" dirty="0"/>
              <a:t>Union file systems, or </a:t>
            </a:r>
            <a:r>
              <a:rPr lang="en-US" altLang="ko-KR" sz="1200" dirty="0" err="1"/>
              <a:t>UnionFS</a:t>
            </a:r>
            <a:r>
              <a:rPr lang="en-US" altLang="ko-KR" sz="1200" dirty="0"/>
              <a:t>, are file systems that operate by creating layers, making them very lightweight and fast. </a:t>
            </a:r>
            <a:r>
              <a:rPr lang="en-US" altLang="ko-KR" sz="1200" dirty="0" err="1">
                <a:solidFill>
                  <a:srgbClr val="FF0000"/>
                </a:solidFill>
              </a:rPr>
              <a:t>Docker</a:t>
            </a:r>
            <a:r>
              <a:rPr lang="en-US" altLang="ko-KR" sz="1200" dirty="0">
                <a:solidFill>
                  <a:srgbClr val="FF0000"/>
                </a:solidFill>
              </a:rPr>
              <a:t> uses union file systems to provide the building blocks for containers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Docker</a:t>
            </a:r>
            <a:r>
              <a:rPr lang="en-US" altLang="ko-KR" sz="1200" dirty="0"/>
              <a:t> can make use of several union file system variants including: AUFS, </a:t>
            </a:r>
            <a:r>
              <a:rPr lang="en-US" altLang="ko-KR" sz="1200" dirty="0" err="1"/>
              <a:t>btrfs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vfs</a:t>
            </a:r>
            <a:r>
              <a:rPr lang="en-US" altLang="ko-KR" sz="1200" dirty="0"/>
              <a:t>, and </a:t>
            </a:r>
            <a:r>
              <a:rPr lang="en-US" altLang="ko-KR" sz="1200" dirty="0" err="1"/>
              <a:t>DeviceMapper</a:t>
            </a:r>
            <a:endParaRPr lang="en-US" altLang="ko-KR" sz="1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9" t="34015" r="39944" b="17802"/>
          <a:stretch/>
        </p:blipFill>
        <p:spPr bwMode="auto">
          <a:xfrm>
            <a:off x="4998968" y="4950569"/>
            <a:ext cx="4461095" cy="219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7" t="34949" r="41356" b="22712"/>
          <a:stretch/>
        </p:blipFill>
        <p:spPr bwMode="auto">
          <a:xfrm>
            <a:off x="534472" y="5309929"/>
            <a:ext cx="4464496" cy="199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71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958" y="244475"/>
            <a:ext cx="5292588" cy="360363"/>
          </a:xfrm>
        </p:spPr>
        <p:txBody>
          <a:bodyPr/>
          <a:lstStyle/>
          <a:p>
            <a:r>
              <a:rPr lang="en-US" altLang="ko-KR" sz="2000" dirty="0" smtClean="0">
                <a:latin typeface="+mn-ea"/>
                <a:ea typeface="+mn-ea"/>
              </a:rPr>
              <a:t>1. </a:t>
            </a:r>
            <a:r>
              <a:rPr lang="en-US" altLang="ko-KR" sz="2000" dirty="0" err="1" smtClean="0">
                <a:latin typeface="+mn-ea"/>
                <a:ea typeface="+mn-ea"/>
              </a:rPr>
              <a:t>docker</a:t>
            </a:r>
            <a:r>
              <a:rPr lang="ko-KR" altLang="en-US" sz="2000" dirty="0" smtClean="0">
                <a:latin typeface="+mn-ea"/>
                <a:ea typeface="+mn-ea"/>
              </a:rPr>
              <a:t>이론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9974" y="882117"/>
            <a:ext cx="97930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39973" y="882117"/>
            <a:ext cx="9289033" cy="233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en-US" altLang="ko-KR" sz="1800" b="1" dirty="0" err="1" smtClean="0">
                <a:latin typeface="+mn-ea"/>
                <a:ea typeface="+mn-ea"/>
              </a:rPr>
              <a:t>Docker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이미지와 컨테이너</a:t>
            </a:r>
            <a:endParaRPr lang="en-US" altLang="ko-KR" sz="1800" b="1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ㅇ도커</a:t>
            </a:r>
            <a:r>
              <a:rPr lang="ko-KR" altLang="en-US" sz="1600" dirty="0" smtClean="0">
                <a:latin typeface="+mn-ea"/>
                <a:ea typeface="+mn-ea"/>
              </a:rPr>
              <a:t> 이미지 </a:t>
            </a:r>
            <a:endParaRPr lang="ko-KR" altLang="en-US" sz="1600" dirty="0">
              <a:latin typeface="+mn-ea"/>
              <a:ea typeface="+mn-ea"/>
            </a:endParaRP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가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>
                <a:latin typeface="+mn-ea"/>
                <a:ea typeface="+mn-ea"/>
              </a:rPr>
              <a:t>이미지는 필요한 프로그램과 라이브러리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소스를 </a:t>
            </a:r>
            <a:r>
              <a:rPr lang="ko-KR" altLang="en-US" sz="1600" dirty="0" smtClean="0">
                <a:latin typeface="+mn-ea"/>
                <a:ea typeface="+mn-ea"/>
              </a:rPr>
              <a:t>설치한 </a:t>
            </a:r>
            <a:r>
              <a:rPr lang="en-US" altLang="ko-KR" sz="1600" dirty="0" smtClean="0">
                <a:latin typeface="+mn-ea"/>
                <a:ea typeface="+mn-ea"/>
              </a:rPr>
              <a:t>template</a:t>
            </a:r>
            <a:r>
              <a:rPr lang="ko-KR" altLang="en-US" sz="1600" dirty="0" smtClean="0">
                <a:latin typeface="+mn-ea"/>
                <a:ea typeface="+mn-ea"/>
              </a:rPr>
              <a:t> 파일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나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en-US" altLang="ko-KR" sz="1600" dirty="0" err="1" smtClean="0">
                <a:latin typeface="+mn-ea"/>
                <a:ea typeface="+mn-ea"/>
              </a:rPr>
              <a:t>Docker</a:t>
            </a:r>
            <a:r>
              <a:rPr lang="en-US" altLang="ko-KR" sz="1600" dirty="0" smtClean="0">
                <a:latin typeface="+mn-ea"/>
                <a:ea typeface="+mn-ea"/>
              </a:rPr>
              <a:t> Hub </a:t>
            </a:r>
            <a:r>
              <a:rPr lang="ko-KR" altLang="en-US" sz="1600" dirty="0" smtClean="0">
                <a:latin typeface="+mn-ea"/>
                <a:ea typeface="+mn-ea"/>
              </a:rPr>
              <a:t>또는 </a:t>
            </a:r>
            <a:r>
              <a:rPr lang="en-US" altLang="ko-KR" sz="1600" dirty="0" smtClean="0">
                <a:latin typeface="+mn-ea"/>
                <a:ea typeface="+mn-ea"/>
              </a:rPr>
              <a:t>local Registry</a:t>
            </a:r>
            <a:r>
              <a:rPr lang="ko-KR" altLang="en-US" sz="1600" dirty="0" smtClean="0">
                <a:latin typeface="+mn-ea"/>
                <a:ea typeface="+mn-ea"/>
              </a:rPr>
              <a:t>에 저장</a:t>
            </a:r>
            <a:endParaRPr lang="en-US" altLang="ko-KR" sz="1600" dirty="0">
              <a:latin typeface="+mn-ea"/>
              <a:ea typeface="+mn-ea"/>
            </a:endParaRP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다</a:t>
            </a:r>
            <a:r>
              <a:rPr lang="en-US" altLang="ko-KR" sz="1600" dirty="0" smtClean="0">
                <a:latin typeface="+mn-ea"/>
                <a:ea typeface="+mn-ea"/>
              </a:rPr>
              <a:t>. OS</a:t>
            </a:r>
            <a:r>
              <a:rPr lang="ko-KR" altLang="en-US" sz="1600" dirty="0" smtClean="0">
                <a:latin typeface="+mn-ea"/>
                <a:ea typeface="+mn-ea"/>
              </a:rPr>
              <a:t>에서 입장에서는 이미지는 실행파일 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err="1" smtClean="0">
                <a:latin typeface="+mn-ea"/>
                <a:ea typeface="+mn-ea"/>
              </a:rPr>
              <a:t>ㅇ</a:t>
            </a:r>
            <a:r>
              <a:rPr lang="ko-KR" altLang="en-US" sz="1600" dirty="0" smtClean="0">
                <a:latin typeface="+mn-ea"/>
                <a:ea typeface="+mn-ea"/>
              </a:rPr>
              <a:t> </a:t>
            </a:r>
            <a:r>
              <a:rPr lang="ko-KR" altLang="en-US" sz="1600" dirty="0" err="1" smtClean="0">
                <a:latin typeface="+mn-ea"/>
                <a:ea typeface="+mn-ea"/>
              </a:rPr>
              <a:t>도커</a:t>
            </a:r>
            <a:r>
              <a:rPr lang="ko-KR" altLang="en-US" sz="1600" dirty="0" smtClean="0">
                <a:latin typeface="+mn-ea"/>
                <a:ea typeface="+mn-ea"/>
              </a:rPr>
              <a:t> 컨테이너</a:t>
            </a:r>
            <a:endParaRPr lang="en-US" altLang="ko-KR" sz="1600" dirty="0" smtClean="0">
              <a:latin typeface="+mn-ea"/>
              <a:ea typeface="+mn-ea"/>
            </a:endParaRP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가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 smtClean="0">
                <a:latin typeface="+mn-ea"/>
                <a:ea typeface="+mn-ea"/>
              </a:rPr>
              <a:t>격리된 </a:t>
            </a:r>
            <a:r>
              <a:rPr lang="en-US" altLang="ko-KR" sz="1600" dirty="0" smtClean="0">
                <a:latin typeface="+mn-ea"/>
                <a:ea typeface="+mn-ea"/>
              </a:rPr>
              <a:t>application platform </a:t>
            </a:r>
          </a:p>
          <a:p>
            <a:pPr algn="l"/>
            <a:r>
              <a:rPr lang="ko-KR" altLang="en-US" sz="1600" dirty="0">
                <a:latin typeface="+mn-ea"/>
                <a:ea typeface="+mn-ea"/>
              </a:rPr>
              <a:t>나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ko-KR" altLang="en-US" sz="1600" dirty="0">
                <a:latin typeface="+mn-ea"/>
                <a:ea typeface="+mn-ea"/>
              </a:rPr>
              <a:t>컨테이너는 이미지를 실행한 </a:t>
            </a:r>
            <a:r>
              <a:rPr lang="ko-KR" altLang="en-US" sz="1600" dirty="0" smtClean="0">
                <a:latin typeface="+mn-ea"/>
                <a:ea typeface="+mn-ea"/>
              </a:rPr>
              <a:t>상태입니다</a:t>
            </a:r>
            <a:r>
              <a:rPr lang="en-US" altLang="ko-KR" sz="1600" dirty="0" smtClean="0">
                <a:latin typeface="+mn-ea"/>
                <a:ea typeface="+mn-ea"/>
              </a:rPr>
              <a:t>. (</a:t>
            </a:r>
            <a:r>
              <a:rPr lang="ko-KR" altLang="en-US" sz="1600" dirty="0" smtClean="0">
                <a:latin typeface="+mn-ea"/>
                <a:ea typeface="+mn-ea"/>
              </a:rPr>
              <a:t>하나의 이미지로 다수 </a:t>
            </a:r>
            <a:r>
              <a:rPr lang="ko-KR" altLang="en-US" sz="1600" dirty="0">
                <a:latin typeface="+mn-ea"/>
                <a:ea typeface="+mn-ea"/>
              </a:rPr>
              <a:t>컨테이너를 </a:t>
            </a:r>
            <a:r>
              <a:rPr lang="ko-KR" altLang="en-US" sz="1600" dirty="0" smtClean="0">
                <a:latin typeface="+mn-ea"/>
                <a:ea typeface="+mn-ea"/>
              </a:rPr>
              <a:t>생</a:t>
            </a:r>
            <a:r>
              <a:rPr lang="ko-KR" altLang="en-US" sz="1600" dirty="0">
                <a:latin typeface="+mn-ea"/>
                <a:ea typeface="+mn-ea"/>
              </a:rPr>
              <a:t>성</a:t>
            </a:r>
            <a:r>
              <a:rPr lang="en-US" altLang="ko-KR" sz="1600" dirty="0" smtClean="0">
                <a:latin typeface="+mn-ea"/>
                <a:ea typeface="+mn-ea"/>
              </a:rPr>
              <a:t>)</a:t>
            </a:r>
          </a:p>
          <a:p>
            <a:pPr algn="l"/>
            <a:r>
              <a:rPr lang="ko-KR" altLang="en-US" sz="1600" dirty="0" smtClean="0">
                <a:latin typeface="+mn-ea"/>
                <a:ea typeface="+mn-ea"/>
              </a:rPr>
              <a:t>다</a:t>
            </a:r>
            <a:r>
              <a:rPr lang="en-US" altLang="ko-KR" sz="1600" dirty="0" smtClean="0">
                <a:latin typeface="+mn-ea"/>
                <a:ea typeface="+mn-ea"/>
              </a:rPr>
              <a:t>. </a:t>
            </a:r>
            <a:r>
              <a:rPr lang="en-US" altLang="ko-KR" sz="1600" dirty="0">
                <a:latin typeface="+mn-ea"/>
                <a:ea typeface="+mn-ea"/>
              </a:rPr>
              <a:t>OS</a:t>
            </a:r>
            <a:r>
              <a:rPr lang="ko-KR" altLang="en-US" sz="1600" dirty="0">
                <a:latin typeface="+mn-ea"/>
                <a:ea typeface="+mn-ea"/>
              </a:rPr>
              <a:t>에서 입장에서는 </a:t>
            </a:r>
            <a:r>
              <a:rPr lang="ko-KR" altLang="en-US" sz="1600" dirty="0" smtClean="0">
                <a:latin typeface="+mn-ea"/>
                <a:ea typeface="+mn-ea"/>
              </a:rPr>
              <a:t>컨테이너는 프로세스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0" y="3294385"/>
            <a:ext cx="4538908" cy="331236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09" y="3456545"/>
            <a:ext cx="5036853" cy="3286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87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0" rIns="18000" bIns="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smtClean="0">
            <a:latin typeface="+mn-ea"/>
            <a:ea typeface="+mn-ea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000" b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1474040076</TotalTime>
  <Pages>39</Pages>
  <Words>16235</Words>
  <Application>Microsoft Office PowerPoint</Application>
  <PresentationFormat>사용자 지정</PresentationFormat>
  <Paragraphs>2199</Paragraphs>
  <Slides>78</Slides>
  <Notes>75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78</vt:i4>
      </vt:variant>
    </vt:vector>
  </HeadingPairs>
  <TitlesOfParts>
    <vt:vector size="80" baseType="lpstr">
      <vt:lpstr>1_디자인 사용자 지정</vt:lpstr>
      <vt:lpstr>3_디자인 사용자 지정</vt:lpstr>
      <vt:lpstr>Docker 실습</vt:lpstr>
      <vt:lpstr>PowerPoint 프레젠테이션</vt:lpstr>
      <vt:lpstr>1. docker이론</vt:lpstr>
      <vt:lpstr>1. docker이론</vt:lpstr>
      <vt:lpstr>1. docker이론</vt:lpstr>
      <vt:lpstr>1. docker이론</vt:lpstr>
      <vt:lpstr>1. docker이론</vt:lpstr>
      <vt:lpstr>1. docker이론</vt:lpstr>
      <vt:lpstr>1. docker이론</vt:lpstr>
      <vt:lpstr>1. docker이론</vt:lpstr>
      <vt:lpstr>1. docker이론</vt:lpstr>
      <vt:lpstr>1. docker설치</vt:lpstr>
      <vt:lpstr>1. docker설치</vt:lpstr>
      <vt:lpstr>1. docker설치</vt:lpstr>
      <vt:lpstr>1. docker설치</vt:lpstr>
      <vt:lpstr>1. docker 설치</vt:lpstr>
      <vt:lpstr>1. docker 이미지</vt:lpstr>
      <vt:lpstr>1. docker 이미지</vt:lpstr>
      <vt:lpstr>1. docker 이미지</vt:lpstr>
      <vt:lpstr>1. docker</vt:lpstr>
      <vt:lpstr>1. docker</vt:lpstr>
      <vt:lpstr>1. docker</vt:lpstr>
      <vt:lpstr>1. docker</vt:lpstr>
      <vt:lpstr>1. docker</vt:lpstr>
      <vt:lpstr>1. docker</vt:lpstr>
      <vt:lpstr>1. docker</vt:lpstr>
      <vt:lpstr>1. docker</vt:lpstr>
      <vt:lpstr>1. docker</vt:lpstr>
      <vt:lpstr>1. docker</vt:lpstr>
      <vt:lpstr>1. docker</vt:lpstr>
      <vt:lpstr>1. docker</vt:lpstr>
      <vt:lpstr>1. docker [container생성방법3]</vt:lpstr>
      <vt:lpstr>1. docker</vt:lpstr>
      <vt:lpstr>1. docker Hub</vt:lpstr>
      <vt:lpstr>1. docker볼륨</vt:lpstr>
      <vt:lpstr>1. docker볼륨</vt:lpstr>
      <vt:lpstr>1. docker볼륨</vt:lpstr>
      <vt:lpstr>1. docker네트워크</vt:lpstr>
      <vt:lpstr>1. docker네트워크</vt:lpstr>
      <vt:lpstr>1. docker네트워크</vt:lpstr>
      <vt:lpstr>1. docker네트워크</vt:lpstr>
      <vt:lpstr>1. docker네트워크</vt:lpstr>
      <vt:lpstr>1. docker</vt:lpstr>
      <vt:lpstr>1. docker네트워크</vt:lpstr>
      <vt:lpstr>1. docker네트워크</vt:lpstr>
      <vt:lpstr>1. docker네트워크</vt:lpstr>
      <vt:lpstr>1. docker네트워크</vt:lpstr>
      <vt:lpstr>1. docker</vt:lpstr>
      <vt:lpstr>1. docker</vt:lpstr>
      <vt:lpstr>1. docker</vt:lpstr>
      <vt:lpstr>1. docker</vt:lpstr>
      <vt:lpstr>1. docker</vt:lpstr>
      <vt:lpstr>1. docker [활용법1]</vt:lpstr>
      <vt:lpstr>1. docker [활용법2]</vt:lpstr>
      <vt:lpstr>1. docker [활용법3]</vt:lpstr>
      <vt:lpstr>1. docker [활용법4]</vt:lpstr>
      <vt:lpstr>1. docker compose란</vt:lpstr>
      <vt:lpstr>1. docker compose란</vt:lpstr>
      <vt:lpstr>1. docker compose란</vt:lpstr>
      <vt:lpstr>1. docker compose란</vt:lpstr>
      <vt:lpstr>1. docker compose란</vt:lpstr>
      <vt:lpstr>1. docker compose란</vt:lpstr>
      <vt:lpstr>1. docker swarm란</vt:lpstr>
      <vt:lpstr>1. docker swarm란</vt:lpstr>
      <vt:lpstr>1. docker swarm란</vt:lpstr>
      <vt:lpstr>1. docker swarm란</vt:lpstr>
      <vt:lpstr>1. docker swarm</vt:lpstr>
      <vt:lpstr>1. docker swarm</vt:lpstr>
      <vt:lpstr>1. docker swarm</vt:lpstr>
      <vt:lpstr>1. docker swarm</vt:lpstr>
      <vt:lpstr>1. docker swarm</vt:lpstr>
      <vt:lpstr>1. docker swarm</vt:lpstr>
      <vt:lpstr>1. docker swarm</vt:lpstr>
      <vt:lpstr>1. docker swarm</vt:lpstr>
      <vt:lpstr>1. docker swarm</vt:lpstr>
      <vt:lpstr>기타. docker Remote API</vt:lpstr>
      <vt:lpstr>기타. docker</vt:lpstr>
      <vt:lpstr>기타. docker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 VMware HA</dc:title>
  <dc:creator>강재준/보라매NOC</dc:creator>
  <cp:lastModifiedBy>user</cp:lastModifiedBy>
  <cp:revision>6392</cp:revision>
  <cp:lastPrinted>2014-04-16T08:01:37Z</cp:lastPrinted>
  <dcterms:created xsi:type="dcterms:W3CDTF">1996-10-14T12:11:22Z</dcterms:created>
  <dcterms:modified xsi:type="dcterms:W3CDTF">2018-02-07T06:55:28Z</dcterms:modified>
</cp:coreProperties>
</file>